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2029" r:id="rId8"/>
    <p:sldId id="2068" r:id="rId9"/>
    <p:sldId id="2030" r:id="rId10"/>
    <p:sldId id="2061" r:id="rId11"/>
    <p:sldId id="2086" r:id="rId12"/>
    <p:sldId id="2069" r:id="rId13"/>
    <p:sldId id="2087" r:id="rId14"/>
    <p:sldId id="2088" r:id="rId15"/>
    <p:sldId id="2083" r:id="rId16"/>
    <p:sldId id="2082" r:id="rId17"/>
    <p:sldId id="2081" r:id="rId18"/>
    <p:sldId id="2080" r:id="rId19"/>
    <p:sldId id="2093" r:id="rId20"/>
    <p:sldId id="2092" r:id="rId21"/>
    <p:sldId id="2091" r:id="rId22"/>
    <p:sldId id="2090" r:id="rId23"/>
    <p:sldId id="2094" r:id="rId24"/>
    <p:sldId id="2095" r:id="rId25"/>
    <p:sldId id="2096" r:id="rId26"/>
    <p:sldId id="2089" r:id="rId27"/>
    <p:sldId id="2097" r:id="rId28"/>
    <p:sldId id="2098" r:id="rId29"/>
    <p:sldId id="2099" r:id="rId30"/>
    <p:sldId id="2101" r:id="rId31"/>
    <p:sldId id="2100" r:id="rId32"/>
    <p:sldId id="2057"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2022/12/28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val="0"/>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johnysswlab.com/loop-optimizations-taking-matters-into-your-hands/" TargetMode="External"/><Relationship Id="rId2" Type="http://schemas.openxmlformats.org/officeDocument/2006/relationships/hyperlink" Target="https://johnysswlab.com/loop-optimizations-how-does-the-compiler-do-it/" TargetMode="External"/><Relationship Id="rId1" Type="http://schemas.openxmlformats.org/officeDocument/2006/relationships/slideLayout" Target="../slideLayouts/slideLayout5.xml"/><Relationship Id="rId4" Type="http://schemas.openxmlformats.org/officeDocument/2006/relationships/hyperlink" Target="https://www2.eecs.berkeley.edu/Pubs/TechRpts/2016/EECS-2016-143.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en-US" altLang="zh-CN" sz="4000">
                <a:solidFill>
                  <a:schemeClr val="bg1"/>
                </a:solidFill>
                <a:latin typeface="Microsoft YaHei" panose="020B0503020204020204" pitchFamily="34" charset="-122"/>
                <a:ea typeface="Microsoft YaHei" panose="020B0503020204020204" pitchFamily="34" charset="-122"/>
              </a:rPr>
              <a:t>-</a:t>
            </a:r>
            <a:r>
              <a:rPr lang="zh-CN" altLang="en-US" sz="4000">
                <a:solidFill>
                  <a:schemeClr val="bg1"/>
                </a:solidFill>
                <a:latin typeface="Microsoft YaHei" panose="020B0503020204020204" pitchFamily="34" charset="-122"/>
                <a:ea typeface="Microsoft YaHei" panose="020B0503020204020204" pitchFamily="34" charset="-122"/>
              </a:rPr>
              <a:t>后</a:t>
            </a:r>
            <a:r>
              <a:rPr lang="zh-CN" altLang="en-US" sz="4000" dirty="0">
                <a:solidFill>
                  <a:schemeClr val="bg1"/>
                </a:solidFill>
                <a:latin typeface="Microsoft YaHei" panose="020B0503020204020204" pitchFamily="34" charset="-122"/>
                <a:ea typeface="Microsoft YaHei" panose="020B0503020204020204" pitchFamily="34" charset="-122"/>
              </a:rPr>
              <a:t>端优化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指令与存储优化</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578A1-9BAE-CD45-A5BE-4E7C3269B147}"/>
              </a:ext>
            </a:extLst>
          </p:cNvPr>
          <p:cNvSpPr>
            <a:spLocks noGrp="1"/>
          </p:cNvSpPr>
          <p:nvPr>
            <p:ph type="title"/>
          </p:nvPr>
        </p:nvSpPr>
        <p:spPr/>
        <p:txBody>
          <a:bodyPr/>
          <a:lstStyle/>
          <a:p>
            <a:r>
              <a:rPr lang="zh-CN" altLang="en-US" dirty="0">
                <a:ea typeface="Microsoft YaHei" panose="020B0503020204020204" pitchFamily="34" charset="-122"/>
              </a:rPr>
              <a:t>张量化</a:t>
            </a:r>
            <a:r>
              <a:rPr lang="en-US" altLang="zh-CN" dirty="0">
                <a:ea typeface="Microsoft YaHei" panose="020B0503020204020204" pitchFamily="34" charset="-122"/>
              </a:rPr>
              <a:t> T</a:t>
            </a:r>
            <a:r>
              <a:rPr lang="en-US" altLang="zh-CN" dirty="0"/>
              <a:t>ensorization</a:t>
            </a:r>
            <a:endParaRPr kumimoji="1" lang="zh-CN" altLang="en-US" dirty="0"/>
          </a:p>
        </p:txBody>
      </p:sp>
      <p:sp>
        <p:nvSpPr>
          <p:cNvPr id="3" name="内容占位符 2">
            <a:extLst>
              <a:ext uri="{FF2B5EF4-FFF2-40B4-BE49-F238E27FC236}">
                <a16:creationId xmlns:a16="http://schemas.microsoft.com/office/drawing/2014/main" id="{B9233DC4-E6E2-F94C-BAA5-A0D2966CBF46}"/>
              </a:ext>
            </a:extLst>
          </p:cNvPr>
          <p:cNvSpPr>
            <a:spLocks noGrp="1"/>
          </p:cNvSpPr>
          <p:nvPr>
            <p:ph sz="half" idx="1"/>
          </p:nvPr>
        </p:nvSpPr>
        <p:spPr/>
        <p:txBody>
          <a:bodyPr/>
          <a:lstStyle/>
          <a:p>
            <a:r>
              <a:rPr lang="zh-CN" altLang="en-US" dirty="0"/>
              <a:t>主流</a:t>
            </a:r>
            <a:r>
              <a:rPr lang="en-US" altLang="zh-CN" dirty="0"/>
              <a:t>CPU/GPU</a:t>
            </a:r>
            <a:r>
              <a:rPr lang="zh-CN" altLang="en-US" dirty="0"/>
              <a:t>硬件厂商都提供了专门用于张量化计算的张量指令，如英伟达的张量核指令、英特尔的</a:t>
            </a:r>
            <a:r>
              <a:rPr lang="en-US" altLang="zh-CN" dirty="0"/>
              <a:t>VN</a:t>
            </a:r>
            <a:r>
              <a:rPr lang="zh-CN" altLang="en-US" dirty="0"/>
              <a:t>。利用张量指令的一种方法是调用硬件厂商提供的算子库，如英伟达的</a:t>
            </a:r>
            <a:r>
              <a:rPr lang="en-US" altLang="zh-CN" dirty="0"/>
              <a:t>cuBLAS</a:t>
            </a:r>
            <a:r>
              <a:rPr lang="zh-CN" altLang="en-US" dirty="0"/>
              <a:t>和</a:t>
            </a:r>
            <a:r>
              <a:rPr lang="en-US" altLang="zh-CN" dirty="0"/>
              <a:t>cuDNN</a:t>
            </a:r>
            <a:r>
              <a:rPr lang="zh-CN" altLang="en-US" dirty="0"/>
              <a:t>，以及英特尔的</a:t>
            </a:r>
            <a:r>
              <a:rPr lang="en-US" altLang="zh-CN" dirty="0"/>
              <a:t>oneDNN</a:t>
            </a:r>
            <a:r>
              <a:rPr lang="zh-CN" altLang="en-US" dirty="0"/>
              <a:t>等。</a:t>
            </a:r>
            <a:endParaRPr lang="en-US" altLang="zh-CN" dirty="0"/>
          </a:p>
          <a:p>
            <a:r>
              <a:rPr lang="zh-CN" altLang="en-US" dirty="0"/>
              <a:t>然而，当模型中出现新的算子或需要进一步提高性能时，这种方法的局限性便显露无遗。</a:t>
            </a:r>
            <a:endParaRPr kumimoji="1" lang="en-US" altLang="zh-CN" dirty="0"/>
          </a:p>
        </p:txBody>
      </p:sp>
    </p:spTree>
    <p:extLst>
      <p:ext uri="{BB962C8B-B14F-4D97-AF65-F5344CB8AC3E}">
        <p14:creationId xmlns:p14="http://schemas.microsoft.com/office/powerpoint/2010/main" val="2321364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3E6864-7E3D-074B-85F7-FEA547BFF206}"/>
              </a:ext>
            </a:extLst>
          </p:cNvPr>
          <p:cNvSpPr>
            <a:spLocks noGrp="1"/>
          </p:cNvSpPr>
          <p:nvPr>
            <p:ph type="title"/>
          </p:nvPr>
        </p:nvSpPr>
        <p:spPr/>
        <p:txBody>
          <a:bodyPr/>
          <a:lstStyle/>
          <a:p>
            <a:r>
              <a:rPr lang="zh-CN" altLang="en-US" dirty="0">
                <a:ea typeface="Microsoft YaHei" panose="020B0503020204020204" pitchFamily="34" charset="-122"/>
              </a:rPr>
              <a:t>张量化</a:t>
            </a:r>
            <a:r>
              <a:rPr lang="en-US" altLang="zh-CN" dirty="0">
                <a:ea typeface="Microsoft YaHei" panose="020B0503020204020204" pitchFamily="34" charset="-122"/>
              </a:rPr>
              <a:t> </a:t>
            </a:r>
            <a:r>
              <a:rPr lang="en-US" altLang="zh-CN" b="0" dirty="0">
                <a:ea typeface="Microsoft YaHei" panose="020B0503020204020204" pitchFamily="34" charset="-122"/>
              </a:rPr>
              <a:t>T</a:t>
            </a:r>
            <a:r>
              <a:rPr lang="en-US" altLang="zh-CN" b="0" dirty="0"/>
              <a:t>ensorization</a:t>
            </a:r>
            <a:endParaRPr lang="en-US" altLang="zh-CN" dirty="0">
              <a:ea typeface="Microsoft YaHei" panose="020B0503020204020204" pitchFamily="34" charset="-122"/>
            </a:endParaRPr>
          </a:p>
        </p:txBody>
      </p:sp>
      <p:sp>
        <p:nvSpPr>
          <p:cNvPr id="5" name="内容占位符 4">
            <a:extLst>
              <a:ext uri="{FF2B5EF4-FFF2-40B4-BE49-F238E27FC236}">
                <a16:creationId xmlns:a16="http://schemas.microsoft.com/office/drawing/2014/main" id="{93E694FC-730F-5E48-901B-5D0A65CF3FCA}"/>
              </a:ext>
            </a:extLst>
          </p:cNvPr>
          <p:cNvSpPr>
            <a:spLocks noGrp="1"/>
          </p:cNvSpPr>
          <p:nvPr>
            <p:ph sz="half" idx="1"/>
          </p:nvPr>
        </p:nvSpPr>
        <p:spPr>
          <a:xfrm>
            <a:off x="623635" y="1412776"/>
            <a:ext cx="10963473" cy="1440160"/>
          </a:xfrm>
        </p:spPr>
        <p:txBody>
          <a:bodyPr/>
          <a:lstStyle/>
          <a:p>
            <a:pPr marL="457200" indent="-457200">
              <a:buFont typeface="+mj-lt"/>
              <a:buAutoNum type="arabicPeriod"/>
            </a:pPr>
            <a:r>
              <a:rPr lang="zh-CN" altLang="en-US" dirty="0">
                <a:latin typeface="Gill Sans MT" panose="020B0502020104020203" pitchFamily="34" charset="0"/>
              </a:rPr>
              <a:t>新的硬件体系带来了超越向量运算的新指令集，调度必须使用这些指令才能从加速中获益</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张量计算基元的输入是多维的，具有固定的或可变的长度，并指示不同的数据布局</a:t>
            </a:r>
            <a:endParaRPr lang="en-US" altLang="zh-CN" dirty="0">
              <a:latin typeface="Gill Sans MT" panose="020B0502020104020203" pitchFamily="34" charset="0"/>
            </a:endParaRPr>
          </a:p>
          <a:p>
            <a:pPr marL="457200" indent="-457200">
              <a:buFont typeface="+mj-lt"/>
              <a:buAutoNum type="arabicPeriod"/>
            </a:pPr>
            <a:r>
              <a:rPr lang="zh-CN" altLang="en-US" dirty="0">
                <a:latin typeface="Gill Sans MT" panose="020B0502020104020203" pitchFamily="34" charset="0"/>
              </a:rPr>
              <a:t>新的 </a:t>
            </a:r>
            <a:r>
              <a:rPr lang="en-US" altLang="zh-CN" dirty="0">
                <a:latin typeface="Gill Sans MT" panose="020B0502020104020203" pitchFamily="34" charset="0"/>
              </a:rPr>
              <a:t>AI</a:t>
            </a:r>
            <a:r>
              <a:rPr lang="zh-CN" altLang="en-US" dirty="0">
                <a:latin typeface="Gill Sans MT" panose="020B0502020104020203" pitchFamily="34" charset="0"/>
              </a:rPr>
              <a:t> 加速器正以它们自己的张量指令出现</a:t>
            </a:r>
            <a:endParaRPr lang="en-US" altLang="zh-CN" dirty="0">
              <a:latin typeface="Gill Sans MT" panose="020B0502020104020203" pitchFamily="34" charset="0"/>
            </a:endParaRPr>
          </a:p>
          <a:p>
            <a:endParaRPr lang="en-US" altLang="zh-CN" dirty="0">
              <a:latin typeface="Gill Sans MT" panose="020B0502020104020203" pitchFamily="34" charset="0"/>
            </a:endParaRPr>
          </a:p>
        </p:txBody>
      </p:sp>
      <p:sp>
        <p:nvSpPr>
          <p:cNvPr id="6" name="内容占位符 4">
            <a:extLst>
              <a:ext uri="{FF2B5EF4-FFF2-40B4-BE49-F238E27FC236}">
                <a16:creationId xmlns:a16="http://schemas.microsoft.com/office/drawing/2014/main" id="{AD24FE55-4C96-7948-B948-14B6DC6301EA}"/>
              </a:ext>
            </a:extLst>
          </p:cNvPr>
          <p:cNvSpPr txBox="1">
            <a:spLocks/>
          </p:cNvSpPr>
          <p:nvPr/>
        </p:nvSpPr>
        <p:spPr>
          <a:xfrm>
            <a:off x="623635" y="4005064"/>
            <a:ext cx="10963473" cy="57606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lgn="ctr">
              <a:buNone/>
            </a:pPr>
            <a:r>
              <a:rPr lang="en-US" altLang="zh-CN" dirty="0">
                <a:solidFill>
                  <a:srgbClr val="C00000"/>
                </a:solidFill>
                <a:latin typeface="Gill Sans MT" panose="020B0502020104020203" pitchFamily="34" charset="0"/>
              </a:rPr>
              <a:t>TVM</a:t>
            </a:r>
            <a:r>
              <a:rPr lang="zh-CN" altLang="en-US" dirty="0">
                <a:solidFill>
                  <a:srgbClr val="C00000"/>
                </a:solidFill>
                <a:latin typeface="Gill Sans MT" panose="020B0502020104020203" pitchFamily="34" charset="0"/>
              </a:rPr>
              <a:t>：将硬件指令的接口与调度分开，生成硬件接口</a:t>
            </a:r>
          </a:p>
        </p:txBody>
      </p:sp>
      <p:sp>
        <p:nvSpPr>
          <p:cNvPr id="7" name="右箭头 6">
            <a:extLst>
              <a:ext uri="{FF2B5EF4-FFF2-40B4-BE49-F238E27FC236}">
                <a16:creationId xmlns:a16="http://schemas.microsoft.com/office/drawing/2014/main" id="{FCD6677B-0104-664D-B0CD-5C7932E73F75}"/>
              </a:ext>
            </a:extLst>
          </p:cNvPr>
          <p:cNvSpPr/>
          <p:nvPr/>
        </p:nvSpPr>
        <p:spPr bwMode="auto">
          <a:xfrm rot="5400000">
            <a:off x="5666332" y="2996952"/>
            <a:ext cx="864096" cy="1008112"/>
          </a:xfrm>
          <a:prstGeom prst="rightArrow">
            <a:avLst>
              <a:gd name="adj1" fmla="val 45629"/>
              <a:gd name="adj2" fmla="val 78049"/>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9" name="内容占位符 4">
            <a:extLst>
              <a:ext uri="{FF2B5EF4-FFF2-40B4-BE49-F238E27FC236}">
                <a16:creationId xmlns:a16="http://schemas.microsoft.com/office/drawing/2014/main" id="{70552E76-9B88-8346-8C80-A20E1A81ED4B}"/>
              </a:ext>
            </a:extLst>
          </p:cNvPr>
          <p:cNvSpPr txBox="1">
            <a:spLocks/>
          </p:cNvSpPr>
          <p:nvPr/>
        </p:nvSpPr>
        <p:spPr>
          <a:xfrm>
            <a:off x="623635" y="4653136"/>
            <a:ext cx="10963473" cy="1525294"/>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zh-CN" altLang="en-US" dirty="0">
                <a:latin typeface="Gill Sans MT" panose="020B0502020104020203" pitchFamily="34" charset="0"/>
              </a:rPr>
              <a:t>利用 </a:t>
            </a:r>
            <a:r>
              <a:rPr lang="en-US" altLang="zh-CN" dirty="0">
                <a:latin typeface="Gill Sans MT" panose="020B0502020104020203" pitchFamily="34" charset="0"/>
              </a:rPr>
              <a:t>Tensor</a:t>
            </a:r>
            <a:r>
              <a:rPr lang="zh-CN" altLang="en-US" dirty="0">
                <a:latin typeface="Gill Sans MT" panose="020B0502020104020203" pitchFamily="34" charset="0"/>
              </a:rPr>
              <a:t> 表达式表示高层运算，还能表示硬件底层特性</a:t>
            </a:r>
          </a:p>
          <a:p>
            <a:r>
              <a:rPr lang="en-US" altLang="zh-CN" dirty="0">
                <a:latin typeface="Gill Sans MT" panose="020B0502020104020203" pitchFamily="34" charset="0"/>
                <a:ea typeface="Microsoft YaHei" panose="020B0503020204020204" pitchFamily="34" charset="-122"/>
              </a:rPr>
              <a:t>T</a:t>
            </a:r>
            <a:r>
              <a:rPr lang="en-US" altLang="zh-CN" dirty="0">
                <a:latin typeface="Gill Sans MT" panose="020B0502020104020203" pitchFamily="34" charset="0"/>
              </a:rPr>
              <a:t>ensorization</a:t>
            </a:r>
            <a:r>
              <a:rPr lang="zh-CN" altLang="en-US" dirty="0">
                <a:latin typeface="Gill Sans MT" panose="020B0502020104020203" pitchFamily="34" charset="0"/>
              </a:rPr>
              <a:t> 提供调度表与特定的硬件原语，便于</a:t>
            </a:r>
            <a:r>
              <a:rPr lang="en-US" altLang="zh-CN" dirty="0">
                <a:latin typeface="Gill Sans MT" panose="020B0502020104020203" pitchFamily="34" charset="0"/>
              </a:rPr>
              <a:t>AI</a:t>
            </a:r>
            <a:r>
              <a:rPr lang="zh-CN" altLang="en-US" dirty="0">
                <a:latin typeface="Gill Sans MT" panose="020B0502020104020203" pitchFamily="34" charset="0"/>
              </a:rPr>
              <a:t>编译器扩展支持新硬件架构</a:t>
            </a:r>
            <a:endParaRPr lang="en-US" altLang="zh-CN" dirty="0">
              <a:latin typeface="Gill Sans MT" panose="020B0502020104020203" pitchFamily="34" charset="0"/>
            </a:endParaRPr>
          </a:p>
          <a:p>
            <a:r>
              <a:rPr lang="en-US" altLang="zh-CN" dirty="0">
                <a:latin typeface="Gill Sans MT" panose="020B0502020104020203" pitchFamily="34" charset="0"/>
              </a:rPr>
              <a:t>AI</a:t>
            </a:r>
            <a:r>
              <a:rPr lang="zh-CN" altLang="en-US" dirty="0">
                <a:latin typeface="Gill Sans MT" panose="020B0502020104020203" pitchFamily="34" charset="0"/>
              </a:rPr>
              <a:t> 编译器后端将</a:t>
            </a:r>
            <a:r>
              <a:rPr lang="en-US" altLang="zh-CN" dirty="0">
                <a:latin typeface="Gill Sans MT" panose="020B0502020104020203" pitchFamily="34" charset="0"/>
              </a:rPr>
              <a:t>Tensor</a:t>
            </a:r>
            <a:r>
              <a:rPr lang="zh-CN" altLang="en-US" dirty="0">
                <a:latin typeface="Gill Sans MT" panose="020B0502020104020203" pitchFamily="34" charset="0"/>
              </a:rPr>
              <a:t>操作映射为硬件实现或高度优化的手工微内核，从而显著提高性能</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4107608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a:extLst>
              <a:ext uri="{FF2B5EF4-FFF2-40B4-BE49-F238E27FC236}">
                <a16:creationId xmlns:a16="http://schemas.microsoft.com/office/drawing/2014/main" id="{51DC90CD-DCEB-0145-8687-0A863881D7CA}"/>
              </a:ext>
            </a:extLst>
          </p:cNvPr>
          <p:cNvSpPr>
            <a:spLocks noGrp="1"/>
          </p:cNvSpPr>
          <p:nvPr>
            <p:ph sz="half" idx="1"/>
          </p:nvPr>
        </p:nvSpPr>
        <p:spPr>
          <a:xfrm>
            <a:off x="623635" y="980728"/>
            <a:ext cx="10731328" cy="5029792"/>
          </a:xfrm>
        </p:spPr>
        <p:txBody>
          <a:bodyPr anchor="ctr"/>
          <a:lstStyle/>
          <a:p>
            <a:pPr marL="0" indent="0" algn="ctr">
              <a:lnSpc>
                <a:spcPct val="100000"/>
              </a:lnSpc>
              <a:buNone/>
            </a:pPr>
            <a:r>
              <a:rPr kumimoji="1" lang="zh-CN" altLang="en-US" sz="9600" dirty="0">
                <a:solidFill>
                  <a:srgbClr val="C00000"/>
                </a:solidFill>
              </a:rPr>
              <a:t>存储优化</a:t>
            </a:r>
            <a:endParaRPr kumimoji="1" lang="en-US" altLang="zh-CN" sz="9600" dirty="0">
              <a:solidFill>
                <a:srgbClr val="C00000"/>
              </a:solidFill>
            </a:endParaRPr>
          </a:p>
          <a:p>
            <a:pPr marL="0" indent="0" algn="ctr">
              <a:lnSpc>
                <a:spcPct val="100000"/>
              </a:lnSpc>
              <a:buNone/>
            </a:pPr>
            <a:r>
              <a:rPr lang="en-US" altLang="zh-CN" sz="80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Memory</a:t>
            </a:r>
            <a:r>
              <a:rPr lang="zh-CN" altLang="en-US" sz="80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80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Optimization</a:t>
            </a:r>
            <a:endParaRPr kumimoji="1" lang="zh-CN" altLang="en-US" sz="80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24606368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p>
        </p:txBody>
      </p:sp>
      <p:sp>
        <p:nvSpPr>
          <p:cNvPr id="3" name="内容占位符 2">
            <a:extLst>
              <a:ext uri="{FF2B5EF4-FFF2-40B4-BE49-F238E27FC236}">
                <a16:creationId xmlns:a16="http://schemas.microsoft.com/office/drawing/2014/main" id="{9DA6BFDD-DF62-0042-B958-1522B0DE90D0}"/>
              </a:ext>
            </a:extLst>
          </p:cNvPr>
          <p:cNvSpPr>
            <a:spLocks noGrp="1"/>
          </p:cNvSpPr>
          <p:nvPr>
            <p:ph sz="half" idx="1"/>
          </p:nvPr>
        </p:nvSpPr>
        <p:spPr/>
        <p:txBody>
          <a:bodyPr/>
          <a:lstStyle/>
          <a:p>
            <a:r>
              <a:rPr lang="zh-CN" altLang="en-US" dirty="0">
                <a:latin typeface="Gill Sans MT" panose="020B0502020104020203" pitchFamily="34" charset="0"/>
              </a:rPr>
              <a:t>延迟隐藏（</a:t>
            </a:r>
            <a:r>
              <a:rPr lang="en-US" altLang="zh-CN" dirty="0">
                <a:latin typeface="Gill Sans MT" panose="020B0502020104020203" pitchFamily="34" charset="0"/>
                <a:ea typeface="Microsoft YaHei" panose="020B0503020204020204" pitchFamily="34" charset="-122"/>
              </a:rPr>
              <a:t>Latency Hiding</a:t>
            </a:r>
            <a:r>
              <a:rPr lang="zh-CN" altLang="en-US" dirty="0">
                <a:latin typeface="Gill Sans MT" panose="020B0502020104020203" pitchFamily="34" charset="0"/>
              </a:rPr>
              <a:t>）是指将内存操作与计算重叠，最大限度地提高内存和计算资源利用率的过程。</a:t>
            </a:r>
          </a:p>
        </p:txBody>
      </p:sp>
      <p:pic>
        <p:nvPicPr>
          <p:cNvPr id="5" name="图片 4">
            <a:extLst>
              <a:ext uri="{FF2B5EF4-FFF2-40B4-BE49-F238E27FC236}">
                <a16:creationId xmlns:a16="http://schemas.microsoft.com/office/drawing/2014/main" id="{7C625300-6F16-764D-8DA6-4A084ED13E98}"/>
              </a:ext>
            </a:extLst>
          </p:cNvPr>
          <p:cNvPicPr>
            <a:picLocks noChangeAspect="1"/>
          </p:cNvPicPr>
          <p:nvPr/>
        </p:nvPicPr>
        <p:blipFill>
          <a:blip r:embed="rId2"/>
          <a:stretch>
            <a:fillRect/>
          </a:stretch>
        </p:blipFill>
        <p:spPr>
          <a:xfrm>
            <a:off x="1273845" y="2708920"/>
            <a:ext cx="9937104" cy="3025721"/>
          </a:xfrm>
          <a:prstGeom prst="rect">
            <a:avLst/>
          </a:prstGeom>
        </p:spPr>
      </p:pic>
    </p:spTree>
    <p:extLst>
      <p:ext uri="{BB962C8B-B14F-4D97-AF65-F5344CB8AC3E}">
        <p14:creationId xmlns:p14="http://schemas.microsoft.com/office/powerpoint/2010/main" val="4054690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p>
        </p:txBody>
      </p:sp>
      <p:sp>
        <p:nvSpPr>
          <p:cNvPr id="3" name="内容占位符 2">
            <a:extLst>
              <a:ext uri="{FF2B5EF4-FFF2-40B4-BE49-F238E27FC236}">
                <a16:creationId xmlns:a16="http://schemas.microsoft.com/office/drawing/2014/main" id="{9DA6BFDD-DF62-0042-B958-1522B0DE90D0}"/>
              </a:ext>
            </a:extLst>
          </p:cNvPr>
          <p:cNvSpPr>
            <a:spLocks noGrp="1"/>
          </p:cNvSpPr>
          <p:nvPr>
            <p:ph sz="half" idx="1"/>
          </p:nvPr>
        </p:nvSpPr>
        <p:spPr/>
        <p:txBody>
          <a:bodyPr/>
          <a:lstStyle/>
          <a:p>
            <a:pPr marL="0" indent="0">
              <a:buNone/>
            </a:pPr>
            <a:r>
              <a:rPr lang="en-US" altLang="zh-CN" b="1" dirty="0">
                <a:latin typeface="Gill Sans MT" panose="020B0502020104020203" pitchFamily="34" charset="0"/>
              </a:rPr>
              <a:t>CPU</a:t>
            </a:r>
            <a:r>
              <a:rPr lang="zh-CN" altLang="en-US" b="1" dirty="0">
                <a:latin typeface="Gill Sans MT" panose="020B0502020104020203" pitchFamily="34" charset="0"/>
              </a:rPr>
              <a:t>：</a:t>
            </a:r>
            <a:endParaRPr lang="en-US" altLang="zh-CN" b="1" dirty="0">
              <a:latin typeface="Gill Sans MT" panose="020B0502020104020203" pitchFamily="34" charset="0"/>
            </a:endParaRPr>
          </a:p>
          <a:p>
            <a:r>
              <a:rPr lang="zh-CN" altLang="en-US" dirty="0">
                <a:latin typeface="Gill Sans MT" panose="020B0502020104020203" pitchFamily="34" charset="0"/>
              </a:rPr>
              <a:t>延迟隐藏可以通过多线程，或者硬件隐式数据预取实现</a:t>
            </a:r>
            <a:endParaRPr lang="en-US" altLang="zh-CN" dirty="0">
              <a:latin typeface="Gill Sans MT" panose="020B0502020104020203" pitchFamily="34" charset="0"/>
            </a:endParaRPr>
          </a:p>
          <a:p>
            <a:endParaRPr lang="en-US" altLang="zh-CN" dirty="0">
              <a:latin typeface="Gill Sans MT" panose="020B0502020104020203" pitchFamily="34" charset="0"/>
            </a:endParaRPr>
          </a:p>
          <a:p>
            <a:pPr marL="0" indent="0">
              <a:buNone/>
            </a:pPr>
            <a:r>
              <a:rPr lang="en-US" altLang="zh-CN" b="1" dirty="0">
                <a:latin typeface="Gill Sans MT" panose="020B0502020104020203" pitchFamily="34" charset="0"/>
              </a:rPr>
              <a:t>GPU</a:t>
            </a:r>
            <a:r>
              <a:rPr lang="zh-CN" altLang="en-US" b="1" dirty="0">
                <a:latin typeface="Gill Sans MT" panose="020B0502020104020203" pitchFamily="34" charset="0"/>
              </a:rPr>
              <a:t>：</a:t>
            </a:r>
            <a:endParaRPr lang="en-US" altLang="zh-CN" b="1" dirty="0">
              <a:latin typeface="Gill Sans MT" panose="020B0502020104020203" pitchFamily="34" charset="0"/>
            </a:endParaRPr>
          </a:p>
          <a:p>
            <a:r>
              <a:rPr lang="zh-CN" altLang="en-US" dirty="0">
                <a:latin typeface="Gill Sans MT" panose="020B0502020104020203" pitchFamily="34" charset="0"/>
              </a:rPr>
              <a:t>依赖于 </a:t>
            </a:r>
            <a:r>
              <a:rPr lang="en-US" altLang="zh-CN" dirty="0">
                <a:latin typeface="Gill Sans MT" panose="020B0502020104020203" pitchFamily="34" charset="0"/>
              </a:rPr>
              <a:t>Wrap</a:t>
            </a:r>
            <a:r>
              <a:rPr lang="zh-CN" altLang="en-US" dirty="0">
                <a:latin typeface="Gill Sans MT" panose="020B0502020104020203" pitchFamily="34" charset="0"/>
              </a:rPr>
              <a:t> </a:t>
            </a:r>
            <a:r>
              <a:rPr lang="en-US" altLang="zh-CN" dirty="0">
                <a:latin typeface="Gill Sans MT" panose="020B0502020104020203" pitchFamily="34" charset="0"/>
              </a:rPr>
              <a:t>Schedule</a:t>
            </a:r>
            <a:r>
              <a:rPr lang="zh-CN" altLang="en-US" dirty="0">
                <a:latin typeface="Gill Sans MT" panose="020B0502020104020203" pitchFamily="34" charset="0"/>
              </a:rPr>
              <a:t> 对多线程的管理调度和上下文切换实现</a:t>
            </a:r>
            <a:endParaRPr lang="en-US" altLang="zh-CN" dirty="0">
              <a:latin typeface="Gill Sans MT" panose="020B0502020104020203" pitchFamily="34" charset="0"/>
            </a:endParaRPr>
          </a:p>
          <a:p>
            <a:endParaRPr lang="en-US" altLang="zh-CN" dirty="0">
              <a:latin typeface="Gill Sans MT" panose="020B0502020104020203" pitchFamily="34" charset="0"/>
            </a:endParaRPr>
          </a:p>
          <a:p>
            <a:pPr marL="0" indent="0">
              <a:buNone/>
            </a:pPr>
            <a:r>
              <a:rPr lang="en-US" altLang="zh-CN" b="1" dirty="0">
                <a:latin typeface="Gill Sans MT" panose="020B0502020104020203" pitchFamily="34" charset="0"/>
              </a:rPr>
              <a:t>NPU/TPU</a:t>
            </a:r>
            <a:r>
              <a:rPr lang="zh-CN" altLang="en-US" b="1" dirty="0">
                <a:latin typeface="Gill Sans MT" panose="020B0502020104020203" pitchFamily="34" charset="0"/>
              </a:rPr>
              <a:t>：</a:t>
            </a:r>
            <a:endParaRPr lang="en-US" altLang="zh-CN" b="1" dirty="0">
              <a:latin typeface="Gill Sans MT" panose="020B0502020104020203" pitchFamily="34" charset="0"/>
            </a:endParaRPr>
          </a:p>
          <a:p>
            <a:r>
              <a:rPr lang="zh-CN" altLang="en-US" dirty="0">
                <a:latin typeface="Gill Sans MT" panose="020B0502020104020203" pitchFamily="34" charset="0"/>
              </a:rPr>
              <a:t>采用解耦访问</a:t>
            </a:r>
            <a:r>
              <a:rPr lang="en-US" altLang="zh-CN" dirty="0">
                <a:latin typeface="Gill Sans MT" panose="020B0502020104020203" pitchFamily="34" charset="0"/>
              </a:rPr>
              <a:t>/</a:t>
            </a:r>
            <a:r>
              <a:rPr lang="zh-CN" altLang="en-US" dirty="0">
                <a:latin typeface="Gill Sans MT" panose="020B0502020104020203" pitchFamily="34" charset="0"/>
              </a:rPr>
              <a:t>执行（</a:t>
            </a:r>
            <a:r>
              <a:rPr lang="en-US" altLang="zh-CN" dirty="0">
                <a:latin typeface="Gill Sans MT" panose="020B0502020104020203" pitchFamily="34" charset="0"/>
              </a:rPr>
              <a:t>Decoupled Access/Execute</a:t>
            </a:r>
            <a:r>
              <a:rPr lang="zh-CN" altLang="en-US" dirty="0">
                <a:latin typeface="Gill Sans MT" panose="020B0502020104020203" pitchFamily="34" charset="0"/>
              </a:rPr>
              <a:t>，</a:t>
            </a:r>
            <a:r>
              <a:rPr lang="en-US" altLang="zh-CN" dirty="0">
                <a:latin typeface="Gill Sans MT" panose="020B0502020104020203" pitchFamily="34" charset="0"/>
              </a:rPr>
              <a:t>DAE</a:t>
            </a:r>
            <a:r>
              <a:rPr lang="zh-CN" altLang="en-US" dirty="0">
                <a:latin typeface="Gill Sans MT" panose="020B0502020104020203" pitchFamily="34" charset="0"/>
              </a:rPr>
              <a:t>）架构</a:t>
            </a:r>
          </a:p>
        </p:txBody>
      </p:sp>
    </p:spTree>
    <p:extLst>
      <p:ext uri="{BB962C8B-B14F-4D97-AF65-F5344CB8AC3E}">
        <p14:creationId xmlns:p14="http://schemas.microsoft.com/office/powerpoint/2010/main" val="284601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290E4-3B44-2E46-853D-06F75860A2A2}"/>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GPUs</a:t>
            </a:r>
            <a:endParaRPr kumimoji="1" lang="zh-CN" altLang="en-US" dirty="0"/>
          </a:p>
        </p:txBody>
      </p:sp>
      <p:pic>
        <p:nvPicPr>
          <p:cNvPr id="5" name="内容占位符 4">
            <a:extLst>
              <a:ext uri="{FF2B5EF4-FFF2-40B4-BE49-F238E27FC236}">
                <a16:creationId xmlns:a16="http://schemas.microsoft.com/office/drawing/2014/main" id="{7744AAF2-04BD-B345-B22F-1DDE2A8021F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653602" y="1484784"/>
            <a:ext cx="8057913" cy="4648796"/>
          </a:xfrm>
        </p:spPr>
      </p:pic>
      <p:sp>
        <p:nvSpPr>
          <p:cNvPr id="7" name="内容占位符 6">
            <a:extLst>
              <a:ext uri="{FF2B5EF4-FFF2-40B4-BE49-F238E27FC236}">
                <a16:creationId xmlns:a16="http://schemas.microsoft.com/office/drawing/2014/main" id="{83C9AF4E-265C-184D-9EAF-63E9D4238AC4}"/>
              </a:ext>
            </a:extLst>
          </p:cNvPr>
          <p:cNvSpPr>
            <a:spLocks noGrp="1"/>
          </p:cNvSpPr>
          <p:nvPr>
            <p:ph sz="half" idx="10"/>
          </p:nvPr>
        </p:nvSpPr>
        <p:spPr>
          <a:xfrm>
            <a:off x="576621" y="1617338"/>
            <a:ext cx="3029966" cy="4525736"/>
          </a:xfrm>
        </p:spPr>
        <p:txBody>
          <a:bodyPr/>
          <a:lstStyle/>
          <a:p>
            <a:pPr marL="0" indent="0">
              <a:buNone/>
            </a:pPr>
            <a:r>
              <a:rPr lang="en-US" altLang="zh-CN" dirty="0">
                <a:latin typeface="Gill Sans MT" panose="020B0502020104020203" pitchFamily="34" charset="0"/>
              </a:rPr>
              <a:t>GPU</a:t>
            </a:r>
            <a:r>
              <a:rPr lang="zh-CN" altLang="en-US" dirty="0">
                <a:latin typeface="Gill Sans MT" panose="020B0502020104020203" pitchFamily="34" charset="0"/>
              </a:rPr>
              <a:t> </a:t>
            </a:r>
            <a:r>
              <a:rPr lang="en-US" altLang="zh-CN" dirty="0">
                <a:latin typeface="Gill Sans MT" panose="020B0502020104020203" pitchFamily="34" charset="0"/>
              </a:rPr>
              <a:t>core,</a:t>
            </a:r>
            <a:r>
              <a:rPr lang="zh-CN" altLang="en-US" dirty="0">
                <a:latin typeface="Gill Sans MT" panose="020B0502020104020203" pitchFamily="34" charset="0"/>
              </a:rPr>
              <a:t> </a:t>
            </a:r>
            <a:r>
              <a:rPr lang="en-US" altLang="zh-CN" dirty="0">
                <a:latin typeface="Gill Sans MT" panose="020B0502020104020203" pitchFamily="34" charset="0"/>
              </a:rPr>
              <a:t>a.k.a.</a:t>
            </a:r>
            <a:r>
              <a:rPr lang="zh-CN" altLang="en-US" dirty="0">
                <a:latin typeface="Gill Sans MT" panose="020B0502020104020203" pitchFamily="34" charset="0"/>
              </a:rPr>
              <a:t> </a:t>
            </a:r>
            <a:r>
              <a:rPr lang="en-US" altLang="zh-CN" dirty="0">
                <a:latin typeface="Gill Sans MT" panose="020B0502020104020203" pitchFamily="34" charset="0"/>
              </a:rPr>
              <a:t>SM,</a:t>
            </a:r>
            <a:r>
              <a:rPr lang="zh-CN" altLang="en-US" dirty="0">
                <a:latin typeface="Gill Sans MT" panose="020B0502020104020203" pitchFamily="34" charset="0"/>
              </a:rPr>
              <a:t> </a:t>
            </a:r>
            <a:r>
              <a:rPr lang="en-US" altLang="zh-CN" dirty="0">
                <a:latin typeface="Gill Sans MT" panose="020B0502020104020203" pitchFamily="34" charset="0"/>
              </a:rPr>
              <a:t>resources</a:t>
            </a:r>
            <a:r>
              <a:rPr lang="zh-CN" altLang="en-US" dirty="0">
                <a:latin typeface="Gill Sans MT" panose="020B0502020104020203" pitchFamily="34" charset="0"/>
              </a:rPr>
              <a:t> </a:t>
            </a:r>
            <a:r>
              <a:rPr lang="en-US" altLang="zh-CN" dirty="0">
                <a:latin typeface="Gill Sans MT" panose="020B0502020104020203" pitchFamily="34" charset="0"/>
              </a:rPr>
              <a:t>(typical</a:t>
            </a:r>
            <a:r>
              <a:rPr lang="zh-CN" altLang="en-US" dirty="0">
                <a:latin typeface="Gill Sans MT" panose="020B0502020104020203" pitchFamily="34" charset="0"/>
              </a:rPr>
              <a:t> </a:t>
            </a:r>
            <a:r>
              <a:rPr lang="en-US" altLang="zh-CN" dirty="0">
                <a:latin typeface="Gill Sans MT" panose="020B0502020104020203" pitchFamily="34" charset="0"/>
              </a:rPr>
              <a:t>values)</a:t>
            </a:r>
          </a:p>
          <a:p>
            <a:r>
              <a:rPr lang="en-US" altLang="zh-CN" sz="1800" dirty="0">
                <a:latin typeface="Gill Sans MT" panose="020B0502020104020203" pitchFamily="34" charset="0"/>
              </a:rPr>
              <a:t>Maximum</a:t>
            </a:r>
            <a:r>
              <a:rPr lang="zh-CN" altLang="en-US" sz="1800" dirty="0">
                <a:latin typeface="Gill Sans MT" panose="020B0502020104020203" pitchFamily="34" charset="0"/>
              </a:rPr>
              <a:t> </a:t>
            </a:r>
            <a:r>
              <a:rPr lang="en-US" altLang="zh-CN" sz="1800" dirty="0">
                <a:latin typeface="Gill Sans MT" panose="020B0502020104020203" pitchFamily="34" charset="0"/>
              </a:rPr>
              <a:t>number</a:t>
            </a:r>
            <a:r>
              <a:rPr lang="zh-CN" altLang="en-US" sz="1800" dirty="0">
                <a:latin typeface="Gill Sans MT" panose="020B0502020104020203" pitchFamily="34" charset="0"/>
              </a:rPr>
              <a:t> </a:t>
            </a:r>
            <a:r>
              <a:rPr lang="en-US" altLang="zh-CN" sz="1800" dirty="0">
                <a:latin typeface="Gill Sans MT" panose="020B0502020104020203" pitchFamily="34" charset="0"/>
              </a:rPr>
              <a:t>of</a:t>
            </a:r>
            <a:r>
              <a:rPr lang="zh-CN" altLang="en-US" sz="1800" dirty="0">
                <a:latin typeface="Gill Sans MT" panose="020B0502020104020203" pitchFamily="34" charset="0"/>
              </a:rPr>
              <a:t> </a:t>
            </a:r>
            <a:r>
              <a:rPr lang="en-US" altLang="zh-CN" sz="1800" dirty="0">
                <a:latin typeface="Gill Sans MT" panose="020B0502020104020203" pitchFamily="34" charset="0"/>
              </a:rPr>
              <a:t>warps</a:t>
            </a:r>
            <a:r>
              <a:rPr lang="zh-CN" altLang="en-US" sz="1800" dirty="0">
                <a:latin typeface="Gill Sans MT" panose="020B0502020104020203" pitchFamily="34" charset="0"/>
              </a:rPr>
              <a:t> </a:t>
            </a:r>
            <a:r>
              <a:rPr lang="en-US" altLang="zh-CN" sz="1800" dirty="0">
                <a:latin typeface="Gill Sans MT" panose="020B0502020104020203" pitchFamily="34" charset="0"/>
              </a:rPr>
              <a:t>per</a:t>
            </a:r>
            <a:r>
              <a:rPr lang="zh-CN" altLang="en-US" sz="1800" dirty="0">
                <a:latin typeface="Gill Sans MT" panose="020B0502020104020203" pitchFamily="34" charset="0"/>
              </a:rPr>
              <a:t> </a:t>
            </a:r>
            <a:r>
              <a:rPr lang="en-US" altLang="zh-CN" sz="1800" dirty="0">
                <a:latin typeface="Gill Sans MT" panose="020B0502020104020203" pitchFamily="34" charset="0"/>
              </a:rPr>
              <a:t>SM</a:t>
            </a:r>
          </a:p>
          <a:p>
            <a:r>
              <a:rPr lang="en-US" altLang="zh-CN" sz="1800" dirty="0">
                <a:latin typeface="Gill Sans MT" panose="020B0502020104020203" pitchFamily="34" charset="0"/>
              </a:rPr>
              <a:t>Maximum</a:t>
            </a:r>
            <a:r>
              <a:rPr lang="zh-CN" altLang="en-US" sz="1800" dirty="0">
                <a:latin typeface="Gill Sans MT" panose="020B0502020104020203" pitchFamily="34" charset="0"/>
              </a:rPr>
              <a:t> </a:t>
            </a:r>
            <a:r>
              <a:rPr lang="en-US" altLang="zh-CN" sz="1800" dirty="0">
                <a:latin typeface="Gill Sans MT" panose="020B0502020104020203" pitchFamily="34" charset="0"/>
              </a:rPr>
              <a:t>number</a:t>
            </a:r>
            <a:r>
              <a:rPr lang="zh-CN" altLang="en-US" sz="1800" dirty="0">
                <a:latin typeface="Gill Sans MT" panose="020B0502020104020203" pitchFamily="34" charset="0"/>
              </a:rPr>
              <a:t> </a:t>
            </a:r>
            <a:r>
              <a:rPr lang="en-US" altLang="zh-CN" sz="1800" dirty="0">
                <a:latin typeface="Gill Sans MT" panose="020B0502020104020203" pitchFamily="34" charset="0"/>
              </a:rPr>
              <a:t>of</a:t>
            </a:r>
            <a:r>
              <a:rPr lang="zh-CN" altLang="en-US" sz="1800" dirty="0">
                <a:latin typeface="Gill Sans MT" panose="020B0502020104020203" pitchFamily="34" charset="0"/>
              </a:rPr>
              <a:t> </a:t>
            </a:r>
            <a:r>
              <a:rPr lang="en-US" altLang="zh-CN" sz="1800" dirty="0">
                <a:latin typeface="Gill Sans MT" panose="020B0502020104020203" pitchFamily="34" charset="0"/>
              </a:rPr>
              <a:t>blocks</a:t>
            </a:r>
            <a:r>
              <a:rPr lang="zh-CN" altLang="en-US" sz="1800" dirty="0">
                <a:latin typeface="Gill Sans MT" panose="020B0502020104020203" pitchFamily="34" charset="0"/>
              </a:rPr>
              <a:t> </a:t>
            </a:r>
            <a:r>
              <a:rPr lang="en-US" altLang="zh-CN" sz="1800" dirty="0">
                <a:latin typeface="Gill Sans MT" panose="020B0502020104020203" pitchFamily="34" charset="0"/>
              </a:rPr>
              <a:t>per</a:t>
            </a:r>
            <a:r>
              <a:rPr lang="zh-CN" altLang="en-US" sz="1800" dirty="0">
                <a:latin typeface="Gill Sans MT" panose="020B0502020104020203" pitchFamily="34" charset="0"/>
              </a:rPr>
              <a:t> </a:t>
            </a:r>
            <a:r>
              <a:rPr lang="en-US" altLang="zh-CN" sz="1800" dirty="0">
                <a:latin typeface="Gill Sans MT" panose="020B0502020104020203" pitchFamily="34" charset="0"/>
              </a:rPr>
              <a:t>SM</a:t>
            </a:r>
          </a:p>
          <a:p>
            <a:r>
              <a:rPr lang="en-US" altLang="zh-CN" sz="1800" dirty="0">
                <a:latin typeface="Gill Sans MT" panose="020B0502020104020203" pitchFamily="34" charset="0"/>
              </a:rPr>
              <a:t>Shared</a:t>
            </a:r>
            <a:r>
              <a:rPr lang="zh-CN" altLang="en-US" sz="1800" dirty="0">
                <a:latin typeface="Gill Sans MT" panose="020B0502020104020203" pitchFamily="34" charset="0"/>
              </a:rPr>
              <a:t> </a:t>
            </a:r>
            <a:r>
              <a:rPr lang="en-US" altLang="zh-CN" sz="1800" dirty="0">
                <a:latin typeface="Gill Sans MT" panose="020B0502020104020203" pitchFamily="34" charset="0"/>
              </a:rPr>
              <a:t>memory</a:t>
            </a:r>
            <a:r>
              <a:rPr lang="zh-CN" altLang="en-US" sz="1800" dirty="0">
                <a:latin typeface="Gill Sans MT" panose="020B0502020104020203" pitchFamily="34" charset="0"/>
              </a:rPr>
              <a:t> </a:t>
            </a:r>
            <a:r>
              <a:rPr lang="en-US" altLang="zh-CN" sz="1800" dirty="0">
                <a:latin typeface="Gill Sans MT" panose="020B0502020104020203" pitchFamily="34" charset="0"/>
              </a:rPr>
              <a:t>usage</a:t>
            </a:r>
          </a:p>
          <a:p>
            <a:r>
              <a:rPr lang="en-US" altLang="zh-CN" sz="1800" dirty="0">
                <a:latin typeface="Gill Sans MT" panose="020B0502020104020203" pitchFamily="34" charset="0"/>
              </a:rPr>
              <a:t>Register</a:t>
            </a:r>
            <a:r>
              <a:rPr lang="zh-CN" altLang="en-US" sz="1800" dirty="0">
                <a:latin typeface="Gill Sans MT" panose="020B0502020104020203" pitchFamily="34" charset="0"/>
              </a:rPr>
              <a:t> </a:t>
            </a:r>
            <a:r>
              <a:rPr lang="en-US" altLang="zh-CN" sz="1800" dirty="0">
                <a:latin typeface="Gill Sans MT" panose="020B0502020104020203" pitchFamily="34" charset="0"/>
              </a:rPr>
              <a:t>usage</a:t>
            </a:r>
            <a:endParaRPr lang="zh-CN" altLang="en-US" sz="1800" dirty="0">
              <a:latin typeface="Gill Sans MT" panose="020B0502020104020203" pitchFamily="34" charset="0"/>
            </a:endParaRPr>
          </a:p>
        </p:txBody>
      </p:sp>
    </p:spTree>
    <p:extLst>
      <p:ext uri="{BB962C8B-B14F-4D97-AF65-F5344CB8AC3E}">
        <p14:creationId xmlns:p14="http://schemas.microsoft.com/office/powerpoint/2010/main" val="1235225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GPUs</a:t>
            </a:r>
          </a:p>
        </p:txBody>
      </p:sp>
      <p:sp>
        <p:nvSpPr>
          <p:cNvPr id="5" name="内容占位符 4">
            <a:extLst>
              <a:ext uri="{FF2B5EF4-FFF2-40B4-BE49-F238E27FC236}">
                <a16:creationId xmlns:a16="http://schemas.microsoft.com/office/drawing/2014/main" id="{70802418-B950-054A-8377-B885C61EA50F}"/>
              </a:ext>
            </a:extLst>
          </p:cNvPr>
          <p:cNvSpPr>
            <a:spLocks noGrp="1"/>
          </p:cNvSpPr>
          <p:nvPr>
            <p:ph sz="half" idx="1"/>
          </p:nvPr>
        </p:nvSpPr>
        <p:spPr>
          <a:xfrm>
            <a:off x="623635" y="1455410"/>
            <a:ext cx="3746553" cy="4565878"/>
          </a:xfrm>
        </p:spPr>
        <p:txBody>
          <a:bodyPr/>
          <a:lstStyle/>
          <a:p>
            <a:r>
              <a:rPr lang="en-US" altLang="zh-CN" dirty="0">
                <a:latin typeface="Gill Sans MT" panose="020B0502020104020203" pitchFamily="34" charset="0"/>
              </a:rPr>
              <a:t>Warp</a:t>
            </a:r>
            <a:r>
              <a:rPr lang="zh-CN" altLang="en-US" dirty="0">
                <a:latin typeface="Gill Sans MT" panose="020B0502020104020203" pitchFamily="34" charset="0"/>
              </a:rPr>
              <a:t>：</a:t>
            </a:r>
            <a:r>
              <a:rPr lang="en-US" altLang="zh-CN" dirty="0">
                <a:latin typeface="Gill Sans MT" panose="020B0502020104020203" pitchFamily="34" charset="0"/>
              </a:rPr>
              <a:t>A</a:t>
            </a:r>
            <a:r>
              <a:rPr lang="zh-CN" altLang="en-US" dirty="0">
                <a:latin typeface="Gill Sans MT" panose="020B0502020104020203" pitchFamily="34" charset="0"/>
              </a:rPr>
              <a:t> </a:t>
            </a:r>
            <a:r>
              <a:rPr lang="en-US" altLang="zh-CN" dirty="0">
                <a:latin typeface="Gill Sans MT" panose="020B0502020104020203" pitchFamily="34" charset="0"/>
              </a:rPr>
              <a:t>set</a:t>
            </a:r>
            <a:r>
              <a:rPr lang="zh-CN" altLang="en-US" dirty="0">
                <a:latin typeface="Gill Sans MT" panose="020B0502020104020203" pitchFamily="34" charset="0"/>
              </a:rPr>
              <a:t> </a:t>
            </a:r>
            <a:r>
              <a:rPr lang="en-US" altLang="zh-CN" dirty="0">
                <a:latin typeface="Gill Sans MT" panose="020B0502020104020203" pitchFamily="34" charset="0"/>
              </a:rPr>
              <a:t>of</a:t>
            </a:r>
            <a:r>
              <a:rPr lang="zh-CN" altLang="en-US" dirty="0">
                <a:latin typeface="Gill Sans MT" panose="020B0502020104020203" pitchFamily="34" charset="0"/>
              </a:rPr>
              <a:t> </a:t>
            </a:r>
            <a:r>
              <a:rPr lang="en-US" altLang="zh-CN" dirty="0">
                <a:latin typeface="Gill Sans MT" panose="020B0502020104020203" pitchFamily="34" charset="0"/>
              </a:rPr>
              <a:t>threads</a:t>
            </a:r>
            <a:r>
              <a:rPr lang="zh-CN" altLang="en-US" dirty="0">
                <a:latin typeface="Gill Sans MT" panose="020B0502020104020203" pitchFamily="34" charset="0"/>
              </a:rPr>
              <a:t> </a:t>
            </a:r>
            <a:r>
              <a:rPr lang="en-US" altLang="zh-CN" dirty="0">
                <a:latin typeface="Gill Sans MT" panose="020B0502020104020203" pitchFamily="34" charset="0"/>
              </a:rPr>
              <a:t>that</a:t>
            </a:r>
            <a:r>
              <a:rPr lang="zh-CN" altLang="en-US" dirty="0">
                <a:latin typeface="Gill Sans MT" panose="020B0502020104020203" pitchFamily="34" charset="0"/>
              </a:rPr>
              <a:t> </a:t>
            </a:r>
            <a:r>
              <a:rPr lang="en-US" altLang="zh-CN" dirty="0">
                <a:latin typeface="Gill Sans MT" panose="020B0502020104020203" pitchFamily="34" charset="0"/>
              </a:rPr>
              <a:t>execute</a:t>
            </a:r>
            <a:r>
              <a:rPr lang="zh-CN" altLang="en-US" dirty="0">
                <a:latin typeface="Gill Sans MT" panose="020B0502020104020203" pitchFamily="34" charset="0"/>
              </a:rPr>
              <a:t> </a:t>
            </a:r>
            <a:r>
              <a:rPr lang="en-US" altLang="zh-CN" dirty="0">
                <a:latin typeface="Gill Sans MT" panose="020B0502020104020203" pitchFamily="34" charset="0"/>
              </a:rPr>
              <a:t>the</a:t>
            </a:r>
            <a:r>
              <a:rPr lang="zh-CN" altLang="en-US" dirty="0">
                <a:latin typeface="Gill Sans MT" panose="020B0502020104020203" pitchFamily="34" charset="0"/>
              </a:rPr>
              <a:t> </a:t>
            </a:r>
            <a:r>
              <a:rPr lang="en-US" altLang="zh-CN" dirty="0">
                <a:latin typeface="Gill Sans MT" panose="020B0502020104020203" pitchFamily="34" charset="0"/>
              </a:rPr>
              <a:t>same</a:t>
            </a:r>
            <a:r>
              <a:rPr lang="zh-CN" altLang="en-US" dirty="0">
                <a:latin typeface="Gill Sans MT" panose="020B0502020104020203" pitchFamily="34" charset="0"/>
              </a:rPr>
              <a:t> </a:t>
            </a:r>
            <a:r>
              <a:rPr lang="en-US" altLang="zh-CN" dirty="0">
                <a:latin typeface="Gill Sans MT" panose="020B0502020104020203" pitchFamily="34" charset="0"/>
              </a:rPr>
              <a:t>instruction</a:t>
            </a:r>
            <a:r>
              <a:rPr lang="zh-CN" altLang="en-US" dirty="0">
                <a:latin typeface="Gill Sans MT" panose="020B0502020104020203" pitchFamily="34" charset="0"/>
              </a:rPr>
              <a:t> </a:t>
            </a:r>
            <a:r>
              <a:rPr lang="en-US" altLang="zh-CN" dirty="0">
                <a:latin typeface="Gill Sans MT" panose="020B0502020104020203" pitchFamily="34" charset="0"/>
              </a:rPr>
              <a:t>(on</a:t>
            </a:r>
            <a:r>
              <a:rPr lang="zh-CN" altLang="en-US" dirty="0">
                <a:latin typeface="Gill Sans MT" panose="020B0502020104020203" pitchFamily="34" charset="0"/>
              </a:rPr>
              <a:t> </a:t>
            </a:r>
            <a:r>
              <a:rPr lang="en-US" altLang="zh-CN" dirty="0">
                <a:latin typeface="Gill Sans MT" panose="020B0502020104020203" pitchFamily="34" charset="0"/>
              </a:rPr>
              <a:t>different</a:t>
            </a:r>
            <a:r>
              <a:rPr lang="zh-CN" altLang="en-US" dirty="0">
                <a:latin typeface="Gill Sans MT" panose="020B0502020104020203" pitchFamily="34" charset="0"/>
              </a:rPr>
              <a:t> </a:t>
            </a:r>
            <a:r>
              <a:rPr lang="en-US" altLang="zh-CN" dirty="0">
                <a:latin typeface="Gill Sans MT" panose="020B0502020104020203" pitchFamily="34" charset="0"/>
              </a:rPr>
              <a:t>data</a:t>
            </a:r>
            <a:r>
              <a:rPr lang="zh-CN" altLang="en-US" dirty="0">
                <a:latin typeface="Gill Sans MT" panose="020B0502020104020203" pitchFamily="34" charset="0"/>
              </a:rPr>
              <a:t> </a:t>
            </a:r>
            <a:r>
              <a:rPr lang="en-US" altLang="zh-CN" dirty="0">
                <a:latin typeface="Gill Sans MT" panose="020B0502020104020203" pitchFamily="34" charset="0"/>
              </a:rPr>
              <a:t>elements)</a:t>
            </a:r>
          </a:p>
          <a:p>
            <a:r>
              <a:rPr lang="en-US" altLang="zh-CN" dirty="0">
                <a:latin typeface="Gill Sans MT" panose="020B0502020104020203" pitchFamily="34" charset="0"/>
              </a:rPr>
              <a:t>Each scheduler issues 1 instruction from one warp per cycle, if it has a warp ready to execute.</a:t>
            </a:r>
          </a:p>
        </p:txBody>
      </p:sp>
      <p:pic>
        <p:nvPicPr>
          <p:cNvPr id="3" name="图片 2">
            <a:extLst>
              <a:ext uri="{FF2B5EF4-FFF2-40B4-BE49-F238E27FC236}">
                <a16:creationId xmlns:a16="http://schemas.microsoft.com/office/drawing/2014/main" id="{9385A781-B95D-9C4E-9A31-427EFAAC4DF4}"/>
              </a:ext>
            </a:extLst>
          </p:cNvPr>
          <p:cNvPicPr>
            <a:picLocks noChangeAspect="1"/>
          </p:cNvPicPr>
          <p:nvPr/>
        </p:nvPicPr>
        <p:blipFill>
          <a:blip r:embed="rId2"/>
          <a:stretch>
            <a:fillRect/>
          </a:stretch>
        </p:blipFill>
        <p:spPr>
          <a:xfrm>
            <a:off x="4514206" y="1461483"/>
            <a:ext cx="6912768" cy="4716947"/>
          </a:xfrm>
          <a:prstGeom prst="rect">
            <a:avLst/>
          </a:prstGeom>
        </p:spPr>
      </p:pic>
    </p:spTree>
    <p:extLst>
      <p:ext uri="{BB962C8B-B14F-4D97-AF65-F5344CB8AC3E}">
        <p14:creationId xmlns:p14="http://schemas.microsoft.com/office/powerpoint/2010/main" val="1521339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GPUs</a:t>
            </a:r>
          </a:p>
        </p:txBody>
      </p:sp>
      <p:pic>
        <p:nvPicPr>
          <p:cNvPr id="4" name="图片 3">
            <a:extLst>
              <a:ext uri="{FF2B5EF4-FFF2-40B4-BE49-F238E27FC236}">
                <a16:creationId xmlns:a16="http://schemas.microsoft.com/office/drawing/2014/main" id="{A095E4F3-1881-C948-9658-CDD73C31C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853" y="1410502"/>
            <a:ext cx="8856984" cy="4754802"/>
          </a:xfrm>
          <a:prstGeom prst="rect">
            <a:avLst/>
          </a:prstGeom>
        </p:spPr>
      </p:pic>
    </p:spTree>
    <p:extLst>
      <p:ext uri="{BB962C8B-B14F-4D97-AF65-F5344CB8AC3E}">
        <p14:creationId xmlns:p14="http://schemas.microsoft.com/office/powerpoint/2010/main" val="2697883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D2A51-EA92-5244-BE28-2CC7BDF07922}"/>
              </a:ext>
            </a:extLst>
          </p:cNvPr>
          <p:cNvSpPr>
            <a:spLocks noGrp="1"/>
          </p:cNvSpPr>
          <p:nvPr>
            <p:ph type="title"/>
          </p:nvPr>
        </p:nvSpPr>
        <p:spPr/>
        <p:txBody>
          <a:bodyPr/>
          <a:lstStyle/>
          <a:p>
            <a:r>
              <a:rPr kumimoji="1" lang="en-US" altLang="zh-CN" dirty="0"/>
              <a:t>Decoupled Access/Execute Architecture Processor</a:t>
            </a:r>
            <a:endParaRPr kumimoji="1" lang="zh-CN" altLang="en-US" dirty="0"/>
          </a:p>
        </p:txBody>
      </p:sp>
      <p:sp>
        <p:nvSpPr>
          <p:cNvPr id="3" name="内容占位符 2">
            <a:extLst>
              <a:ext uri="{FF2B5EF4-FFF2-40B4-BE49-F238E27FC236}">
                <a16:creationId xmlns:a16="http://schemas.microsoft.com/office/drawing/2014/main" id="{930BF62B-F8A2-3440-8215-14FEB49511DA}"/>
              </a:ext>
            </a:extLst>
          </p:cNvPr>
          <p:cNvSpPr>
            <a:spLocks noGrp="1"/>
          </p:cNvSpPr>
          <p:nvPr>
            <p:ph sz="half" idx="1"/>
          </p:nvPr>
        </p:nvSpPr>
        <p:spPr/>
        <p:txBody>
          <a:bodyPr/>
          <a:lstStyle/>
          <a:p>
            <a:pPr marL="0" indent="0">
              <a:buNone/>
            </a:pPr>
            <a:r>
              <a:rPr lang="zh-CN" altLang="en-US" b="1" dirty="0">
                <a:latin typeface="Gill Sans MT" panose="020B0502020104020203" pitchFamily="34" charset="0"/>
              </a:rPr>
              <a:t>解耦访问</a:t>
            </a:r>
            <a:r>
              <a:rPr lang="en-US" altLang="zh-CN" b="1" dirty="0">
                <a:latin typeface="Gill Sans MT" panose="020B0502020104020203" pitchFamily="34" charset="0"/>
              </a:rPr>
              <a:t>/</a:t>
            </a:r>
            <a:r>
              <a:rPr lang="zh-CN" altLang="en-US" b="1" dirty="0">
                <a:latin typeface="Gill Sans MT" panose="020B0502020104020203" pitchFamily="34" charset="0"/>
              </a:rPr>
              <a:t>执行架构：</a:t>
            </a:r>
            <a:endParaRPr lang="en-US" altLang="zh-CN" b="1" dirty="0">
              <a:latin typeface="Gill Sans MT" panose="020B0502020104020203" pitchFamily="34" charset="0"/>
            </a:endParaRPr>
          </a:p>
          <a:p>
            <a:r>
              <a:rPr lang="zh-CN" altLang="en-US" dirty="0"/>
              <a:t>将内存访问单元（</a:t>
            </a:r>
            <a:r>
              <a:rPr lang="en-US" altLang="zh-CN" dirty="0"/>
              <a:t>MAU</a:t>
            </a:r>
            <a:r>
              <a:rPr lang="zh-CN" altLang="en-US" dirty="0"/>
              <a:t>）与管道分离。执行处理器 </a:t>
            </a:r>
            <a:r>
              <a:rPr lang="en-US" altLang="zh-CN" dirty="0"/>
              <a:t>(EP) </a:t>
            </a:r>
            <a:r>
              <a:rPr lang="zh-CN" altLang="en-US" dirty="0"/>
              <a:t>由直接寄存器访问 </a:t>
            </a:r>
            <a:r>
              <a:rPr lang="en-US" altLang="zh-CN" dirty="0"/>
              <a:t>(DRA) </a:t>
            </a:r>
            <a:r>
              <a:rPr lang="zh-CN" altLang="en-US" dirty="0"/>
              <a:t>和直接缓存访问 </a:t>
            </a:r>
            <a:r>
              <a:rPr lang="en-US" altLang="zh-CN" dirty="0"/>
              <a:t>(DCA) </a:t>
            </a:r>
            <a:r>
              <a:rPr lang="zh-CN" altLang="en-US" dirty="0"/>
              <a:t>组成，可用于管理寄存器、缓存和内存之间的数据传输。</a:t>
            </a:r>
            <a:endParaRPr kumimoji="1" lang="zh-CN" altLang="en-US" dirty="0"/>
          </a:p>
        </p:txBody>
      </p:sp>
    </p:spTree>
    <p:extLst>
      <p:ext uri="{BB962C8B-B14F-4D97-AF65-F5344CB8AC3E}">
        <p14:creationId xmlns:p14="http://schemas.microsoft.com/office/powerpoint/2010/main" val="3948439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C717A-72DD-794F-B73E-9D4C69FFD213}"/>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XPU</a:t>
            </a:r>
            <a:endParaRPr kumimoji="1" lang="zh-CN" altLang="en-US" dirty="0"/>
          </a:p>
        </p:txBody>
      </p:sp>
      <p:sp>
        <p:nvSpPr>
          <p:cNvPr id="3" name="内容占位符 2">
            <a:extLst>
              <a:ext uri="{FF2B5EF4-FFF2-40B4-BE49-F238E27FC236}">
                <a16:creationId xmlns:a16="http://schemas.microsoft.com/office/drawing/2014/main" id="{A930D939-50C1-CF4E-99ED-E61B8A8C2DED}"/>
              </a:ext>
            </a:extLst>
          </p:cNvPr>
          <p:cNvSpPr>
            <a:spLocks noGrp="1"/>
          </p:cNvSpPr>
          <p:nvPr>
            <p:ph sz="half" idx="1"/>
          </p:nvPr>
        </p:nvSpPr>
        <p:spPr>
          <a:xfrm>
            <a:off x="623635" y="1340768"/>
            <a:ext cx="10963473" cy="4608512"/>
          </a:xfrm>
        </p:spPr>
        <p:txBody>
          <a:bodyPr/>
          <a:lstStyle/>
          <a:p>
            <a:r>
              <a:rPr kumimoji="1" lang="en-US" altLang="zh-CN" sz="1800" dirty="0">
                <a:latin typeface="Gill Sans MT" panose="020B0502020104020203" pitchFamily="34" charset="0"/>
              </a:rPr>
              <a:t>TVM</a:t>
            </a:r>
            <a:r>
              <a:rPr kumimoji="1" lang="zh-CN" altLang="en-US" sz="1800" dirty="0">
                <a:latin typeface="Gill Sans MT" panose="020B0502020104020203" pitchFamily="34" charset="0"/>
              </a:rPr>
              <a:t> </a:t>
            </a:r>
            <a:r>
              <a:rPr lang="zh-CN" altLang="en-US" sz="1800" dirty="0">
                <a:latin typeface="Gill Sans MT" panose="020B0502020104020203" pitchFamily="34" charset="0"/>
              </a:rPr>
              <a:t>将虚拟线程并行程序转换为单个指令流；这个流包含显式的低级同步，硬件可以解释这些同步，以恢复管道并行性，需要隐藏内存访问延迟。</a:t>
            </a:r>
            <a:endParaRPr kumimoji="1" lang="zh-CN" altLang="en-US" sz="1800" dirty="0">
              <a:latin typeface="Gill Sans MT" panose="020B0502020104020203" pitchFamily="34" charset="0"/>
            </a:endParaRPr>
          </a:p>
        </p:txBody>
      </p:sp>
      <p:pic>
        <p:nvPicPr>
          <p:cNvPr id="4" name="图片 3">
            <a:extLst>
              <a:ext uri="{FF2B5EF4-FFF2-40B4-BE49-F238E27FC236}">
                <a16:creationId xmlns:a16="http://schemas.microsoft.com/office/drawing/2014/main" id="{B7691F88-9B18-C34B-8B50-CE4F9D61357A}"/>
              </a:ext>
            </a:extLst>
          </p:cNvPr>
          <p:cNvPicPr>
            <a:picLocks noChangeAspect="1"/>
          </p:cNvPicPr>
          <p:nvPr/>
        </p:nvPicPr>
        <p:blipFill>
          <a:blip r:embed="rId2"/>
          <a:stretch>
            <a:fillRect/>
          </a:stretch>
        </p:blipFill>
        <p:spPr>
          <a:xfrm>
            <a:off x="1219839" y="2538897"/>
            <a:ext cx="9757084" cy="3499092"/>
          </a:xfrm>
          <a:prstGeom prst="rect">
            <a:avLst/>
          </a:prstGeom>
        </p:spPr>
      </p:pic>
    </p:spTree>
    <p:extLst>
      <p:ext uri="{BB962C8B-B14F-4D97-AF65-F5344CB8AC3E}">
        <p14:creationId xmlns:p14="http://schemas.microsoft.com/office/powerpoint/2010/main" val="3786911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5" name="内容占位符 2">
            <a:extLst>
              <a:ext uri="{FF2B5EF4-FFF2-40B4-BE49-F238E27FC236}">
                <a16:creationId xmlns:a16="http://schemas.microsoft.com/office/drawing/2014/main" id="{3CF00009-9A0B-FE42-A068-F4907FEE972D}"/>
              </a:ext>
            </a:extLst>
          </p:cNvPr>
          <p:cNvSpPr>
            <a:spLocks noGrp="1"/>
          </p:cNvSpPr>
          <p:nvPr/>
        </p:nvSpPr>
        <p:spPr>
          <a:xfrm>
            <a:off x="616646" y="1484784"/>
            <a:ext cx="5337720" cy="4453728"/>
          </a:xfrm>
          <a:prstGeom prst="rect">
            <a:avLst/>
          </a:prstGeom>
          <a:noFill/>
        </p:spPr>
        <p:txBody>
          <a:bodyPr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编译器后端优化</a:t>
            </a:r>
            <a:endParaRPr lang="en-US" altLang="zh-CN" sz="3200" b="1" dirty="0">
              <a:solidFill>
                <a:srgbClr val="374154"/>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后端优化概念</a:t>
            </a:r>
            <a:endParaRPr lang="en-US" altLang="zh-CN" sz="2800" dirty="0">
              <a:solidFill>
                <a:schemeClr val="bg1">
                  <a:lumMod val="75000"/>
                </a:schemeClr>
              </a:solidFill>
              <a:latin typeface="Gill Sans MT" panose="020B0502020104020203" pitchFamily="34" charset="0"/>
            </a:endParaRPr>
          </a:p>
          <a:p>
            <a:pPr lvl="1"/>
            <a:r>
              <a:rPr lang="zh-CN" altLang="en-US" sz="2800" dirty="0">
                <a:solidFill>
                  <a:schemeClr val="bg1">
                    <a:lumMod val="75000"/>
                  </a:schemeClr>
                </a:solidFill>
                <a:latin typeface="Gill Sans MT" panose="020B0502020104020203" pitchFamily="34" charset="0"/>
              </a:rPr>
              <a:t>算子计算与调度</a:t>
            </a:r>
            <a:endParaRPr lang="en-US" altLang="zh-CN" sz="2800" dirty="0">
              <a:solidFill>
                <a:schemeClr val="bg1">
                  <a:lumMod val="75000"/>
                </a:schemeClr>
              </a:solidFill>
              <a:latin typeface="Gill Sans MT" panose="020B0502020104020203" pitchFamily="34" charset="0"/>
            </a:endParaRPr>
          </a:p>
          <a:p>
            <a:pPr lvl="1"/>
            <a:r>
              <a:rPr lang="zh-CN" altLang="en-US" sz="2800" dirty="0">
                <a:solidFill>
                  <a:srgbClr val="374154"/>
                </a:solidFill>
                <a:latin typeface="Gill Sans MT" panose="020B0502020104020203" pitchFamily="34" charset="0"/>
              </a:rPr>
              <a:t>算子调度优化</a:t>
            </a:r>
            <a:endParaRPr lang="en-US" altLang="zh-CN" sz="2800" dirty="0">
              <a:solidFill>
                <a:srgbClr val="374154"/>
              </a:solidFill>
              <a:latin typeface="Gill Sans MT" panose="020B0502020104020203" pitchFamily="34" charset="0"/>
            </a:endParaRPr>
          </a:p>
          <a:p>
            <a:pPr lvl="1"/>
            <a:r>
              <a:rPr lang="en-US" altLang="zh-CN" sz="2800" dirty="0">
                <a:solidFill>
                  <a:schemeClr val="bg1">
                    <a:lumMod val="75000"/>
                  </a:schemeClr>
                </a:solidFill>
                <a:latin typeface="Gill Sans MT" panose="020B0502020104020203" pitchFamily="34" charset="0"/>
              </a:rPr>
              <a:t>Auto-Tuning</a:t>
            </a:r>
          </a:p>
          <a:p>
            <a:pPr lvl="1"/>
            <a:r>
              <a:rPr lang="en-US" altLang="zh-CN" sz="2800" dirty="0">
                <a:solidFill>
                  <a:schemeClr val="bg1">
                    <a:lumMod val="75000"/>
                  </a:schemeClr>
                </a:solidFill>
                <a:latin typeface="Gill Sans MT" panose="020B0502020104020203" pitchFamily="34" charset="0"/>
              </a:rPr>
              <a:t>Polyhedral</a:t>
            </a:r>
          </a:p>
        </p:txBody>
      </p:sp>
    </p:spTree>
    <p:extLst>
      <p:ext uri="{BB962C8B-B14F-4D97-AF65-F5344CB8AC3E}">
        <p14:creationId xmlns:p14="http://schemas.microsoft.com/office/powerpoint/2010/main" val="40109041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C717A-72DD-794F-B73E-9D4C69FFD213}"/>
              </a:ext>
            </a:extLst>
          </p:cNvPr>
          <p:cNvSpPr>
            <a:spLocks noGrp="1"/>
          </p:cNvSpPr>
          <p:nvPr>
            <p:ph type="title"/>
          </p:nvPr>
        </p:nvSpPr>
        <p:spPr/>
        <p:txBody>
          <a:bodyPr/>
          <a:lstStyle/>
          <a:p>
            <a:r>
              <a:rPr lang="zh-CN" altLang="en-US" dirty="0">
                <a:ea typeface="Microsoft YaHei" panose="020B0503020204020204" pitchFamily="34" charset="-122"/>
              </a:rPr>
              <a:t>访存延迟 </a:t>
            </a:r>
            <a:r>
              <a:rPr lang="en-US" altLang="zh-CN" dirty="0">
                <a:ea typeface="Microsoft YaHei" panose="020B0503020204020204" pitchFamily="34" charset="-122"/>
              </a:rPr>
              <a:t>Latency Hiding</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XPU</a:t>
            </a:r>
            <a:endParaRPr kumimoji="1" lang="zh-CN" altLang="en-US" dirty="0"/>
          </a:p>
        </p:txBody>
      </p:sp>
      <p:sp>
        <p:nvSpPr>
          <p:cNvPr id="3" name="内容占位符 2">
            <a:extLst>
              <a:ext uri="{FF2B5EF4-FFF2-40B4-BE49-F238E27FC236}">
                <a16:creationId xmlns:a16="http://schemas.microsoft.com/office/drawing/2014/main" id="{A930D939-50C1-CF4E-99ED-E61B8A8C2DED}"/>
              </a:ext>
            </a:extLst>
          </p:cNvPr>
          <p:cNvSpPr>
            <a:spLocks noGrp="1"/>
          </p:cNvSpPr>
          <p:nvPr>
            <p:ph sz="half" idx="1"/>
          </p:nvPr>
        </p:nvSpPr>
        <p:spPr>
          <a:xfrm>
            <a:off x="623635" y="1438208"/>
            <a:ext cx="2882457" cy="4719830"/>
          </a:xfrm>
        </p:spPr>
        <p:txBody>
          <a:bodyPr/>
          <a:lstStyle/>
          <a:p>
            <a:r>
              <a:rPr lang="zh-CN" altLang="en-US" dirty="0"/>
              <a:t>在硬件中执行解耦访问，允许内存和计算重叠。执行正确性通过低级别的同步来实现，同步的形式是依赖</a:t>
            </a:r>
            <a:r>
              <a:rPr lang="en-US" altLang="zh-CN" dirty="0"/>
              <a:t>Token</a:t>
            </a:r>
            <a:r>
              <a:rPr lang="zh-CN" altLang="en-US" dirty="0"/>
              <a:t>入队</a:t>
            </a:r>
            <a:r>
              <a:rPr lang="en-US" altLang="zh-CN" dirty="0"/>
              <a:t>/</a:t>
            </a:r>
            <a:r>
              <a:rPr lang="zh-CN" altLang="en-US" dirty="0"/>
              <a:t>出列操作。</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2DF3F9EF-6CC8-0C49-AEA3-EF032A5AAB92}"/>
              </a:ext>
            </a:extLst>
          </p:cNvPr>
          <p:cNvPicPr>
            <a:picLocks noChangeAspect="1"/>
          </p:cNvPicPr>
          <p:nvPr/>
        </p:nvPicPr>
        <p:blipFill>
          <a:blip r:embed="rId2"/>
          <a:stretch>
            <a:fillRect/>
          </a:stretch>
        </p:blipFill>
        <p:spPr>
          <a:xfrm>
            <a:off x="3938141" y="1484496"/>
            <a:ext cx="7416876" cy="4719830"/>
          </a:xfrm>
          <a:prstGeom prst="rect">
            <a:avLst/>
          </a:prstGeom>
        </p:spPr>
      </p:pic>
    </p:spTree>
    <p:extLst>
      <p:ext uri="{BB962C8B-B14F-4D97-AF65-F5344CB8AC3E}">
        <p14:creationId xmlns:p14="http://schemas.microsoft.com/office/powerpoint/2010/main" val="184879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p:txBody>
          <a:bodyPr/>
          <a:lstStyle/>
          <a:p>
            <a:pPr>
              <a:lnSpc>
                <a:spcPct val="200000"/>
              </a:lnSpc>
            </a:pPr>
            <a:r>
              <a:rPr lang="zh-CN" altLang="en-US" dirty="0"/>
              <a:t>局部变量</a:t>
            </a:r>
            <a:endParaRPr lang="en-US" altLang="zh-CN" dirty="0"/>
          </a:p>
          <a:p>
            <a:pPr>
              <a:lnSpc>
                <a:spcPct val="200000"/>
              </a:lnSpc>
            </a:pPr>
            <a:r>
              <a:rPr lang="zh-CN" altLang="en-US" dirty="0"/>
              <a:t>全局变量</a:t>
            </a:r>
            <a:endParaRPr lang="en-US" altLang="zh-CN" dirty="0"/>
          </a:p>
          <a:p>
            <a:pPr>
              <a:lnSpc>
                <a:spcPct val="200000"/>
              </a:lnSpc>
            </a:pPr>
            <a:r>
              <a:rPr lang="zh-CN" altLang="en-US" dirty="0"/>
              <a:t>堆变量</a:t>
            </a:r>
          </a:p>
        </p:txBody>
      </p:sp>
    </p:spTree>
    <p:extLst>
      <p:ext uri="{BB962C8B-B14F-4D97-AF65-F5344CB8AC3E}">
        <p14:creationId xmlns:p14="http://schemas.microsoft.com/office/powerpoint/2010/main" val="2142724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p:txBody>
          <a:bodyPr/>
          <a:lstStyle/>
          <a:p>
            <a:r>
              <a:rPr lang="zh-CN" altLang="en-US" dirty="0"/>
              <a:t>局部变量：开发者定义普通变量时编译器在内存中的栈空间为其分配一段内存</a:t>
            </a:r>
            <a:endParaRPr lang="en-US" altLang="zh-CN" dirty="0"/>
          </a:p>
          <a:p>
            <a:endParaRPr lang="en-US" altLang="zh-CN" dirty="0"/>
          </a:p>
          <a:p>
            <a:endParaRPr lang="en-US" altLang="zh-CN" dirty="0"/>
          </a:p>
        </p:txBody>
      </p:sp>
      <p:pic>
        <p:nvPicPr>
          <p:cNvPr id="5" name="图片 4">
            <a:extLst>
              <a:ext uri="{FF2B5EF4-FFF2-40B4-BE49-F238E27FC236}">
                <a16:creationId xmlns:a16="http://schemas.microsoft.com/office/drawing/2014/main" id="{377E4F02-B7A8-B740-9F02-5965A1DB6CAB}"/>
              </a:ext>
            </a:extLst>
          </p:cNvPr>
          <p:cNvPicPr>
            <a:picLocks noChangeAspect="1"/>
          </p:cNvPicPr>
          <p:nvPr/>
        </p:nvPicPr>
        <p:blipFill rotWithShape="1">
          <a:blip r:embed="rId2"/>
          <a:srcRect r="4673" b="-1247"/>
          <a:stretch/>
        </p:blipFill>
        <p:spPr>
          <a:xfrm>
            <a:off x="651709" y="2113235"/>
            <a:ext cx="10779727" cy="432048"/>
          </a:xfrm>
          <a:prstGeom prst="rect">
            <a:avLst/>
          </a:prstGeom>
        </p:spPr>
      </p:pic>
    </p:spTree>
    <p:extLst>
      <p:ext uri="{BB962C8B-B14F-4D97-AF65-F5344CB8AC3E}">
        <p14:creationId xmlns:p14="http://schemas.microsoft.com/office/powerpoint/2010/main" val="2085534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p:txBody>
          <a:bodyPr/>
          <a:lstStyle/>
          <a:p>
            <a:r>
              <a:rPr lang="zh-CN" altLang="en-US" dirty="0"/>
              <a:t>全局变量（静态变量和全局变量）：编译器在内存中的静态存储区分配空间</a:t>
            </a:r>
            <a:endParaRPr lang="en-US" altLang="zh-CN" dirty="0"/>
          </a:p>
        </p:txBody>
      </p:sp>
      <p:pic>
        <p:nvPicPr>
          <p:cNvPr id="6" name="图片 5">
            <a:extLst>
              <a:ext uri="{FF2B5EF4-FFF2-40B4-BE49-F238E27FC236}">
                <a16:creationId xmlns:a16="http://schemas.microsoft.com/office/drawing/2014/main" id="{2E83D1BF-BED5-404B-922B-3A72D2A22D2C}"/>
              </a:ext>
            </a:extLst>
          </p:cNvPr>
          <p:cNvPicPr>
            <a:picLocks noChangeAspect="1"/>
          </p:cNvPicPr>
          <p:nvPr/>
        </p:nvPicPr>
        <p:blipFill>
          <a:blip r:embed="rId2"/>
          <a:stretch>
            <a:fillRect/>
          </a:stretch>
        </p:blipFill>
        <p:spPr>
          <a:xfrm>
            <a:off x="715507" y="2134086"/>
            <a:ext cx="10779727" cy="1309113"/>
          </a:xfrm>
          <a:prstGeom prst="rect">
            <a:avLst/>
          </a:prstGeom>
        </p:spPr>
      </p:pic>
    </p:spTree>
    <p:extLst>
      <p:ext uri="{BB962C8B-B14F-4D97-AF65-F5344CB8AC3E}">
        <p14:creationId xmlns:p14="http://schemas.microsoft.com/office/powerpoint/2010/main" val="2751817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p:txBody>
          <a:bodyPr/>
          <a:lstStyle/>
          <a:p>
            <a:r>
              <a:rPr lang="zh-CN" altLang="en-US" dirty="0"/>
              <a:t>堆变量：开发者用</a:t>
            </a:r>
            <a:r>
              <a:rPr lang="en-US" altLang="zh-CN" dirty="0"/>
              <a:t>malloc</a:t>
            </a:r>
            <a:r>
              <a:rPr lang="zh-CN" altLang="en-US" dirty="0"/>
              <a:t>或</a:t>
            </a:r>
            <a:r>
              <a:rPr lang="en-US" altLang="zh-CN" dirty="0"/>
              <a:t>new</a:t>
            </a:r>
            <a:r>
              <a:rPr lang="zh-CN" altLang="en-US" dirty="0"/>
              <a:t>在堆上申请一段内存空间</a:t>
            </a:r>
          </a:p>
        </p:txBody>
      </p:sp>
      <p:pic>
        <p:nvPicPr>
          <p:cNvPr id="7" name="图片 6">
            <a:extLst>
              <a:ext uri="{FF2B5EF4-FFF2-40B4-BE49-F238E27FC236}">
                <a16:creationId xmlns:a16="http://schemas.microsoft.com/office/drawing/2014/main" id="{6DAFB5B7-8600-EF4E-B072-7ADFD37C5659}"/>
              </a:ext>
            </a:extLst>
          </p:cNvPr>
          <p:cNvPicPr>
            <a:picLocks noChangeAspect="1"/>
          </p:cNvPicPr>
          <p:nvPr/>
        </p:nvPicPr>
        <p:blipFill rotWithShape="1">
          <a:blip r:embed="rId2"/>
          <a:srcRect r="4088" b="-3836"/>
          <a:stretch/>
        </p:blipFill>
        <p:spPr>
          <a:xfrm>
            <a:off x="765326" y="2204864"/>
            <a:ext cx="10807802" cy="604006"/>
          </a:xfrm>
          <a:prstGeom prst="rect">
            <a:avLst/>
          </a:prstGeom>
        </p:spPr>
      </p:pic>
    </p:spTree>
    <p:extLst>
      <p:ext uri="{BB962C8B-B14F-4D97-AF65-F5344CB8AC3E}">
        <p14:creationId xmlns:p14="http://schemas.microsoft.com/office/powerpoint/2010/main" val="2080655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CPU</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p:txBody>
          <a:bodyPr/>
          <a:lstStyle/>
          <a:p>
            <a:r>
              <a:rPr lang="zh-CN" altLang="en-US" dirty="0"/>
              <a:t>传统编译器通过将内存逻辑划分为不同区段来提供程序员访问内存的权限，而每段空间都有各自的大小，一旦开发者在使用过程中将该大小耗尽，就会出现内存不足错误。</a:t>
            </a:r>
          </a:p>
        </p:txBody>
      </p:sp>
      <p:pic>
        <p:nvPicPr>
          <p:cNvPr id="6" name="图片 5">
            <a:extLst>
              <a:ext uri="{FF2B5EF4-FFF2-40B4-BE49-F238E27FC236}">
                <a16:creationId xmlns:a16="http://schemas.microsoft.com/office/drawing/2014/main" id="{9527B5CC-F442-3C4E-960D-D5A64FB0319C}"/>
              </a:ext>
            </a:extLst>
          </p:cNvPr>
          <p:cNvPicPr>
            <a:picLocks noChangeAspect="1"/>
          </p:cNvPicPr>
          <p:nvPr/>
        </p:nvPicPr>
        <p:blipFill>
          <a:blip r:embed="rId2"/>
          <a:stretch>
            <a:fillRect/>
          </a:stretch>
        </p:blipFill>
        <p:spPr>
          <a:xfrm>
            <a:off x="580927" y="2657057"/>
            <a:ext cx="5410621" cy="3384376"/>
          </a:xfrm>
          <a:prstGeom prst="rect">
            <a:avLst/>
          </a:prstGeom>
        </p:spPr>
      </p:pic>
      <p:pic>
        <p:nvPicPr>
          <p:cNvPr id="7" name="图片 6">
            <a:extLst>
              <a:ext uri="{FF2B5EF4-FFF2-40B4-BE49-F238E27FC236}">
                <a16:creationId xmlns:a16="http://schemas.microsoft.com/office/drawing/2014/main" id="{01A28A53-94F4-B742-A6EA-083B7F530E37}"/>
              </a:ext>
            </a:extLst>
          </p:cNvPr>
          <p:cNvPicPr>
            <a:picLocks noChangeAspect="1"/>
          </p:cNvPicPr>
          <p:nvPr/>
        </p:nvPicPr>
        <p:blipFill>
          <a:blip r:embed="rId3"/>
          <a:stretch>
            <a:fillRect/>
          </a:stretch>
        </p:blipFill>
        <p:spPr>
          <a:xfrm>
            <a:off x="6846875" y="2664052"/>
            <a:ext cx="4696673" cy="3390822"/>
          </a:xfrm>
          <a:prstGeom prst="rect">
            <a:avLst/>
          </a:prstGeom>
        </p:spPr>
      </p:pic>
    </p:spTree>
    <p:extLst>
      <p:ext uri="{BB962C8B-B14F-4D97-AF65-F5344CB8AC3E}">
        <p14:creationId xmlns:p14="http://schemas.microsoft.com/office/powerpoint/2010/main" val="418997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2FF2-2087-E146-914A-904EAD767C5C}"/>
              </a:ext>
            </a:extLst>
          </p:cNvPr>
          <p:cNvSpPr>
            <a:spLocks noGrp="1"/>
          </p:cNvSpPr>
          <p:nvPr>
            <p:ph type="title"/>
          </p:nvPr>
        </p:nvSpPr>
        <p:spPr/>
        <p:txBody>
          <a:bodyPr/>
          <a:lstStyle/>
          <a:p>
            <a:r>
              <a:rPr lang="zh-CN" altLang="en-US" dirty="0">
                <a:ea typeface="Microsoft YaHei" panose="020B0503020204020204" pitchFamily="34" charset="-122"/>
              </a:rPr>
              <a:t>内存分配 </a:t>
            </a:r>
            <a:r>
              <a:rPr lang="en-US" altLang="zh-CN" dirty="0">
                <a:ea typeface="Microsoft YaHei" panose="020B0503020204020204" pitchFamily="34" charset="-122"/>
              </a:rPr>
              <a:t>Memory</a:t>
            </a:r>
            <a:r>
              <a:rPr lang="zh-CN" altLang="en-US" dirty="0">
                <a:ea typeface="Microsoft YaHei" panose="020B0503020204020204" pitchFamily="34" charset="-122"/>
              </a:rPr>
              <a:t> </a:t>
            </a:r>
            <a:r>
              <a:rPr lang="en-US" altLang="zh-CN" dirty="0">
                <a:ea typeface="Microsoft YaHei" panose="020B0503020204020204" pitchFamily="34" charset="-122"/>
              </a:rPr>
              <a:t>Allocation</a:t>
            </a:r>
            <a:r>
              <a:rPr lang="zh-CN" altLang="en-US" dirty="0">
                <a:ea typeface="Microsoft YaHei" panose="020B0503020204020204" pitchFamily="34" charset="-122"/>
              </a:rPr>
              <a:t> </a:t>
            </a:r>
            <a:r>
              <a:rPr lang="en-US" altLang="zh-CN" dirty="0">
                <a:ea typeface="Microsoft YaHei" panose="020B0503020204020204" pitchFamily="34" charset="-122"/>
              </a:rPr>
              <a:t>on</a:t>
            </a:r>
            <a:r>
              <a:rPr lang="zh-CN" altLang="en-US" dirty="0">
                <a:ea typeface="Microsoft YaHei" panose="020B0503020204020204" pitchFamily="34" charset="-122"/>
              </a:rPr>
              <a:t> </a:t>
            </a:r>
            <a:r>
              <a:rPr lang="en-US" altLang="zh-CN" dirty="0">
                <a:ea typeface="Microsoft YaHei" panose="020B0503020204020204" pitchFamily="34" charset="-122"/>
              </a:rPr>
              <a:t>GPU</a:t>
            </a:r>
          </a:p>
        </p:txBody>
      </p:sp>
      <p:sp>
        <p:nvSpPr>
          <p:cNvPr id="3" name="内容占位符 2">
            <a:extLst>
              <a:ext uri="{FF2B5EF4-FFF2-40B4-BE49-F238E27FC236}">
                <a16:creationId xmlns:a16="http://schemas.microsoft.com/office/drawing/2014/main" id="{78ACEF2E-11CA-B14F-AAB3-84F37020E749}"/>
              </a:ext>
            </a:extLst>
          </p:cNvPr>
          <p:cNvSpPr>
            <a:spLocks noGrp="1"/>
          </p:cNvSpPr>
          <p:nvPr>
            <p:ph sz="half" idx="1"/>
          </p:nvPr>
        </p:nvSpPr>
        <p:spPr>
          <a:xfrm>
            <a:off x="623636" y="1412776"/>
            <a:ext cx="2738442" cy="4608512"/>
          </a:xfrm>
        </p:spPr>
        <p:txBody>
          <a:bodyPr/>
          <a:lstStyle/>
          <a:p>
            <a:r>
              <a:rPr lang="en-US" altLang="zh-CN" dirty="0"/>
              <a:t>Shared</a:t>
            </a:r>
            <a:r>
              <a:rPr lang="zh-CN" altLang="en-US" dirty="0"/>
              <a:t> </a:t>
            </a:r>
            <a:r>
              <a:rPr lang="en-US" altLang="zh-CN" dirty="0"/>
              <a:t>Memory</a:t>
            </a:r>
          </a:p>
          <a:p>
            <a:r>
              <a:rPr lang="en-US" altLang="zh-CN" dirty="0"/>
              <a:t>Local</a:t>
            </a:r>
            <a:r>
              <a:rPr lang="zh-CN" altLang="en-US" dirty="0"/>
              <a:t> </a:t>
            </a:r>
            <a:r>
              <a:rPr lang="en-US" altLang="zh-CN" dirty="0"/>
              <a:t>Memory</a:t>
            </a:r>
            <a:endParaRPr lang="zh-CN" altLang="en-US" dirty="0"/>
          </a:p>
        </p:txBody>
      </p:sp>
      <p:pic>
        <p:nvPicPr>
          <p:cNvPr id="8" name="内容占位符 4">
            <a:extLst>
              <a:ext uri="{FF2B5EF4-FFF2-40B4-BE49-F238E27FC236}">
                <a16:creationId xmlns:a16="http://schemas.microsoft.com/office/drawing/2014/main" id="{9306C9A2-56E8-B546-ABB4-70E7A13BD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168" y="1351599"/>
            <a:ext cx="8057913" cy="4648796"/>
          </a:xfrm>
          <a:prstGeom prst="rect">
            <a:avLst/>
          </a:prstGeom>
          <a:noFill/>
        </p:spPr>
      </p:pic>
    </p:spTree>
    <p:extLst>
      <p:ext uri="{BB962C8B-B14F-4D97-AF65-F5344CB8AC3E}">
        <p14:creationId xmlns:p14="http://schemas.microsoft.com/office/powerpoint/2010/main" val="320476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D8FC43A-07C3-464D-81BE-834830491CCC}"/>
              </a:ext>
            </a:extLst>
          </p:cNvPr>
          <p:cNvSpPr>
            <a:spLocks noGrp="1"/>
          </p:cNvSpPr>
          <p:nvPr>
            <p:ph type="title"/>
          </p:nvPr>
        </p:nvSpPr>
        <p:spPr/>
        <p:txBody>
          <a:bodyPr/>
          <a:lstStyle/>
          <a:p>
            <a:r>
              <a:rPr lang="en-US" altLang="zh-CN" dirty="0"/>
              <a:t>Inference</a:t>
            </a:r>
            <a:endParaRPr lang="zh-CN" altLang="en-US" dirty="0"/>
          </a:p>
        </p:txBody>
      </p:sp>
      <p:sp>
        <p:nvSpPr>
          <p:cNvPr id="5" name="内容占位符 4">
            <a:extLst>
              <a:ext uri="{FF2B5EF4-FFF2-40B4-BE49-F238E27FC236}">
                <a16:creationId xmlns:a16="http://schemas.microsoft.com/office/drawing/2014/main" id="{49964E30-311D-F54F-9C1E-A4AB7AA61903}"/>
              </a:ext>
            </a:extLst>
          </p:cNvPr>
          <p:cNvSpPr>
            <a:spLocks noGrp="1"/>
          </p:cNvSpPr>
          <p:nvPr>
            <p:ph sz="half" idx="1"/>
          </p:nvPr>
        </p:nvSpPr>
        <p:spPr/>
        <p:txBody>
          <a:bodyPr/>
          <a:lstStyle/>
          <a:p>
            <a:r>
              <a:rPr lang="en-US" altLang="zh-CN" sz="1200" dirty="0">
                <a:latin typeface="Gill Sans MT" panose="020B0502020104020203" pitchFamily="34" charset="0"/>
                <a:ea typeface="Microsoft YaHei" panose="020B0503020204020204" pitchFamily="34" charset="-122"/>
              </a:rPr>
              <a:t>Li, Mingzhen, et al. "The deep learning compiler: A comprehensive survey." </a:t>
            </a:r>
            <a:r>
              <a:rPr lang="en-US" altLang="zh-CN" sz="1200" i="1" dirty="0">
                <a:latin typeface="Gill Sans MT" panose="020B0502020104020203" pitchFamily="34" charset="0"/>
                <a:ea typeface="Microsoft YaHei" panose="020B0503020204020204" pitchFamily="34" charset="-122"/>
              </a:rPr>
              <a:t>IEEE Transactions on Parallel and Distributed Systems</a:t>
            </a:r>
            <a:r>
              <a:rPr lang="en-US" altLang="zh-CN" sz="1200" dirty="0">
                <a:latin typeface="Gill Sans MT" panose="020B0502020104020203" pitchFamily="34" charset="0"/>
                <a:ea typeface="Microsoft YaHei" panose="020B0503020204020204" pitchFamily="34" charset="-122"/>
              </a:rPr>
              <a:t> 32.3 (2020): 708-727.</a:t>
            </a:r>
          </a:p>
          <a:p>
            <a:r>
              <a:rPr lang="en-US" altLang="zh-CN" sz="1200" dirty="0">
                <a:latin typeface="Gill Sans MT" panose="020B0502020104020203" pitchFamily="34" charset="0"/>
                <a:ea typeface="Microsoft YaHei" panose="020B0503020204020204" pitchFamily="34" charset="-122"/>
              </a:rPr>
              <a:t>Ning, Chao, and Fengqi You. "Optimization under uncertainty in the era of big data and deep learning: When machine learning meets mathematical programming." </a:t>
            </a:r>
            <a:r>
              <a:rPr lang="en-US" altLang="zh-CN" sz="1200" i="1" dirty="0">
                <a:latin typeface="Gill Sans MT" panose="020B0502020104020203" pitchFamily="34" charset="0"/>
                <a:ea typeface="Microsoft YaHei" panose="020B0503020204020204" pitchFamily="34" charset="-122"/>
              </a:rPr>
              <a:t>Computers &amp; Chemical Engineering</a:t>
            </a:r>
            <a:r>
              <a:rPr lang="en-US" altLang="zh-CN" sz="1200" dirty="0">
                <a:latin typeface="Gill Sans MT" panose="020B0502020104020203" pitchFamily="34" charset="0"/>
                <a:ea typeface="Microsoft YaHei" panose="020B0503020204020204" pitchFamily="34" charset="-122"/>
              </a:rPr>
              <a:t> 125 (2019): 434-448.</a:t>
            </a:r>
          </a:p>
          <a:p>
            <a:r>
              <a:rPr lang="en-US" altLang="zh-CN" sz="1200" dirty="0">
                <a:latin typeface="Gill Sans MT" panose="020B0502020104020203" pitchFamily="34" charset="0"/>
                <a:ea typeface="Microsoft YaHei" panose="020B0503020204020204" pitchFamily="34" charset="-122"/>
              </a:rPr>
              <a:t>Xu, Zhiying, et al. "ALT: Breaking the Wall between Graph and Operator Level Optimizations for Deep Learning Compilation." </a:t>
            </a:r>
            <a:r>
              <a:rPr lang="en-US" altLang="zh-CN" sz="1200" i="1" dirty="0">
                <a:latin typeface="Gill Sans MT" panose="020B0502020104020203" pitchFamily="34" charset="0"/>
                <a:ea typeface="Microsoft YaHei" panose="020B0503020204020204" pitchFamily="34" charset="-122"/>
              </a:rPr>
              <a:t>arXiv preprint arXiv:2210.12415</a:t>
            </a:r>
            <a:r>
              <a:rPr lang="en-US" altLang="zh-CN" sz="1200" dirty="0">
                <a:latin typeface="Gill Sans MT" panose="020B0502020104020203" pitchFamily="34" charset="0"/>
                <a:ea typeface="Microsoft YaHei" panose="020B0503020204020204" pitchFamily="34" charset="-122"/>
              </a:rPr>
              <a:t> (2022).</a:t>
            </a:r>
          </a:p>
          <a:p>
            <a:r>
              <a:rPr lang="en-US" altLang="zh-CN" sz="1200" dirty="0">
                <a:latin typeface="Gill Sans MT" panose="020B0502020104020203" pitchFamily="34" charset="0"/>
                <a:ea typeface="Microsoft YaHei" panose="020B0503020204020204" pitchFamily="34" charset="-122"/>
              </a:rPr>
              <a:t>Baghdadi, Riyadh, et al. "A deep learning based cost model for automatic code optimization." </a:t>
            </a:r>
            <a:r>
              <a:rPr lang="en-US" altLang="zh-CN" sz="1200" i="1" dirty="0">
                <a:latin typeface="Gill Sans MT" panose="020B0502020104020203" pitchFamily="34" charset="0"/>
                <a:ea typeface="Microsoft YaHei" panose="020B0503020204020204" pitchFamily="34" charset="-122"/>
              </a:rPr>
              <a:t>Proceedings of Machine Learning and Systems</a:t>
            </a:r>
            <a:r>
              <a:rPr lang="en-US" altLang="zh-CN" sz="1200" dirty="0">
                <a:latin typeface="Gill Sans MT" panose="020B0502020104020203" pitchFamily="34" charset="0"/>
                <a:ea typeface="Microsoft YaHei" panose="020B0503020204020204" pitchFamily="34" charset="-122"/>
              </a:rPr>
              <a:t> 3 (2021): 181-193.</a:t>
            </a:r>
          </a:p>
          <a:p>
            <a:r>
              <a:rPr lang="en-US" altLang="zh-CN" sz="1200" dirty="0">
                <a:latin typeface="Gill Sans MT" panose="020B0502020104020203" pitchFamily="34" charset="0"/>
                <a:ea typeface="Microsoft YaHei" panose="020B0503020204020204" pitchFamily="34" charset="-122"/>
              </a:rPr>
              <a:t>Chen, Tianqi, et al. "TVM: end-to-end optimization stack for deep learning." </a:t>
            </a:r>
            <a:r>
              <a:rPr lang="en-US" altLang="zh-CN" sz="1200" i="1" dirty="0">
                <a:latin typeface="Gill Sans MT" panose="020B0502020104020203" pitchFamily="34" charset="0"/>
                <a:ea typeface="Microsoft YaHei" panose="020B0503020204020204" pitchFamily="34" charset="-122"/>
              </a:rPr>
              <a:t>arXiv preprint arXiv:1802.04799</a:t>
            </a:r>
            <a:r>
              <a:rPr lang="en-US" altLang="zh-CN" sz="1200" dirty="0">
                <a:latin typeface="Gill Sans MT" panose="020B0502020104020203" pitchFamily="34" charset="0"/>
                <a:ea typeface="Microsoft YaHei" panose="020B0503020204020204" pitchFamily="34" charset="-122"/>
              </a:rPr>
              <a:t> 11.2018 (2018): 20.</a:t>
            </a:r>
          </a:p>
          <a:p>
            <a:r>
              <a:rPr lang="en-US" altLang="zh-CN" sz="1200" dirty="0">
                <a:latin typeface="Gill Sans MT" panose="020B0502020104020203" pitchFamily="34" charset="0"/>
              </a:rPr>
              <a:t>Purkayastha, Arnab A., et al. "LLVM-based automation of memory decoupling for OpenCL applications on FPGAs." </a:t>
            </a:r>
            <a:r>
              <a:rPr lang="en-US" altLang="zh-CN" sz="1200" i="1" dirty="0">
                <a:latin typeface="Gill Sans MT" panose="020B0502020104020203" pitchFamily="34" charset="0"/>
              </a:rPr>
              <a:t>Microprocessors and Microsystems</a:t>
            </a:r>
            <a:r>
              <a:rPr lang="en-US" altLang="zh-CN" sz="1200" dirty="0">
                <a:latin typeface="Gill Sans MT" panose="020B0502020104020203" pitchFamily="34" charset="0"/>
              </a:rPr>
              <a:t> 72 (2020): 102909.</a:t>
            </a:r>
            <a:endParaRPr lang="en-US" altLang="zh-CN" sz="1200" dirty="0">
              <a:latin typeface="Gill Sans MT" panose="020B0502020104020203" pitchFamily="34" charset="0"/>
              <a:ea typeface="Microsoft YaHei" panose="020B0503020204020204" pitchFamily="34" charset="-122"/>
            </a:endParaRPr>
          </a:p>
          <a:p>
            <a:r>
              <a:rPr lang="en-US" altLang="zh-CN" sz="1200" dirty="0">
                <a:latin typeface="Gill Sans MT" panose="020B0502020104020203" pitchFamily="34" charset="0"/>
                <a:ea typeface="Microsoft YaHei" panose="020B0503020204020204" pitchFamily="34" charset="-122"/>
              </a:rPr>
              <a:t>Loop Optimizations: how does the compiler do it?</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2"/>
              </a:rPr>
              <a:t>https://johnysswlab.com/loop-optimizations-how-does-the-compiler-do-it/</a:t>
            </a:r>
            <a:endParaRPr lang="en-US" altLang="zh-CN" sz="1200" dirty="0">
              <a:latin typeface="Gill Sans MT" panose="020B0502020104020203" pitchFamily="34" charset="0"/>
              <a:ea typeface="Microsoft YaHei" panose="020B0503020204020204" pitchFamily="34" charset="-122"/>
            </a:endParaRPr>
          </a:p>
          <a:p>
            <a:r>
              <a:rPr lang="en-US" altLang="zh-CN" sz="1200" dirty="0">
                <a:latin typeface="Gill Sans MT" panose="020B0502020104020203" pitchFamily="34" charset="0"/>
                <a:ea typeface="Microsoft YaHei" panose="020B0503020204020204" pitchFamily="34" charset="-122"/>
              </a:rPr>
              <a:t>Loop Optimizations: taking matters into your hands</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3"/>
              </a:rPr>
              <a:t>https://johnysswlab.com/loop-optimizations-taking-matters-into-your-hands/</a:t>
            </a:r>
            <a:endParaRPr lang="en-US" altLang="zh-CN" sz="1200" dirty="0">
              <a:latin typeface="Gill Sans MT" panose="020B0502020104020203" pitchFamily="34" charset="0"/>
              <a:ea typeface="Microsoft YaHei" panose="020B0503020204020204" pitchFamily="34" charset="-122"/>
            </a:endParaRPr>
          </a:p>
          <a:p>
            <a:r>
              <a:rPr lang="en-US" altLang="zh-CN" sz="1200" dirty="0">
                <a:latin typeface="Gill Sans MT" panose="020B0502020104020203" pitchFamily="34" charset="0"/>
                <a:ea typeface="Microsoft YaHei" panose="020B0503020204020204" pitchFamily="34" charset="-122"/>
              </a:rPr>
              <a:t>Understanding Latency Hiding on GPUs - UC Berkeley EECS.</a:t>
            </a:r>
            <a:r>
              <a:rPr lang="zh-CN" altLang="en-US" sz="1200" dirty="0">
                <a:latin typeface="Gill Sans MT" panose="020B0502020104020203" pitchFamily="34" charset="0"/>
                <a:ea typeface="Microsoft YaHei" panose="020B0503020204020204" pitchFamily="34" charset="-122"/>
              </a:rPr>
              <a:t> </a:t>
            </a:r>
            <a:r>
              <a:rPr lang="en-US" altLang="zh-CN" sz="1200" dirty="0">
                <a:latin typeface="Gill Sans MT" panose="020B0502020104020203" pitchFamily="34" charset="0"/>
                <a:ea typeface="Microsoft YaHei" panose="020B0503020204020204" pitchFamily="34" charset="-122"/>
                <a:hlinkClick r:id="rId4"/>
              </a:rPr>
              <a:t>https://www2.eecs.berkeley.edu/Pubs/TechRpts/2016/EECS-2016-143.pdf</a:t>
            </a:r>
            <a:endParaRPr lang="en-US" altLang="zh-CN" sz="1200" dirty="0">
              <a:latin typeface="Gill Sans MT" panose="020B0502020104020203" pitchFamily="34" charset="0"/>
              <a:ea typeface="Microsoft YaHei" panose="020B0503020204020204" pitchFamily="34" charset="-122"/>
            </a:endParaRPr>
          </a:p>
          <a:p>
            <a:endParaRPr lang="en-US" altLang="zh-CN" sz="1200" dirty="0">
              <a:latin typeface="Gill Sans MT" panose="020B0502020104020203" pitchFamily="34" charset="0"/>
              <a:ea typeface="Microsoft YaHei" panose="020B0503020204020204" pitchFamily="34" charset="-122"/>
              <a:hlinkClick r:id="rId4"/>
            </a:endParaRPr>
          </a:p>
          <a:p>
            <a:endParaRPr lang="en-US" altLang="zh-CN" sz="1200" dirty="0">
              <a:latin typeface="Gill Sans MT" panose="020B0502020104020203" pitchFamily="34" charset="0"/>
              <a:ea typeface="Microsoft YaHei" panose="020B0503020204020204" pitchFamily="34" charset="-122"/>
            </a:endParaRPr>
          </a:p>
        </p:txBody>
      </p:sp>
    </p:spTree>
    <p:extLst>
      <p:ext uri="{BB962C8B-B14F-4D97-AF65-F5344CB8AC3E}">
        <p14:creationId xmlns:p14="http://schemas.microsoft.com/office/powerpoint/2010/main" val="3931890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5585B-4949-0C40-9511-8F09BD147F04}"/>
              </a:ext>
            </a:extLst>
          </p:cNvPr>
          <p:cNvSpPr>
            <a:spLocks noGrp="1"/>
          </p:cNvSpPr>
          <p:nvPr>
            <p:ph type="title"/>
          </p:nvPr>
        </p:nvSpPr>
        <p:spPr/>
        <p:txBody>
          <a:bodyPr/>
          <a:lstStyle/>
          <a:p>
            <a:r>
              <a:rPr kumimoji="1" lang="zh-CN" altLang="en-US" dirty="0"/>
              <a:t>算子调度优化方法</a:t>
            </a:r>
          </a:p>
        </p:txBody>
      </p:sp>
      <p:sp>
        <p:nvSpPr>
          <p:cNvPr id="3" name="内容占位符 2">
            <a:extLst>
              <a:ext uri="{FF2B5EF4-FFF2-40B4-BE49-F238E27FC236}">
                <a16:creationId xmlns:a16="http://schemas.microsoft.com/office/drawing/2014/main" id="{BD997C3B-9956-B341-8767-FDB321223CA0}"/>
              </a:ext>
            </a:extLst>
          </p:cNvPr>
          <p:cNvSpPr>
            <a:spLocks noGrp="1"/>
          </p:cNvSpPr>
          <p:nvPr>
            <p:ph sz="half" idx="1"/>
          </p:nvPr>
        </p:nvSpPr>
        <p:spPr/>
        <p:txBody>
          <a:bodyPr/>
          <a:lstStyle/>
          <a:p>
            <a:r>
              <a:rPr lang="zh-CN" altLang="en-US" dirty="0">
                <a:latin typeface="Gill Sans MT" panose="020B0502020104020203" pitchFamily="34" charset="0"/>
                <a:ea typeface="Microsoft YaHei" panose="020B0503020204020204" pitchFamily="34" charset="-122"/>
              </a:rPr>
              <a:t>循环展开（</a:t>
            </a:r>
            <a:r>
              <a:rPr lang="en-US" altLang="zh-CN" dirty="0">
                <a:latin typeface="Gill Sans MT" panose="020B0502020104020203" pitchFamily="34" charset="0"/>
                <a:ea typeface="Microsoft YaHei" panose="020B0503020204020204" pitchFamily="34" charset="-122"/>
              </a:rPr>
              <a:t>Loop</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Unrolling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循环分块（</a:t>
            </a:r>
            <a:r>
              <a:rPr lang="en-US" altLang="zh-CN" dirty="0">
                <a:latin typeface="Gill Sans MT" panose="020B0502020104020203" pitchFamily="34" charset="0"/>
                <a:ea typeface="Microsoft YaHei" panose="020B0503020204020204" pitchFamily="34" charset="-122"/>
              </a:rPr>
              <a:t>loop tiling</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循环重排（</a:t>
            </a:r>
            <a:r>
              <a:rPr lang="en-US" altLang="zh-CN" dirty="0">
                <a:latin typeface="Gill Sans MT" panose="020B0502020104020203" pitchFamily="34" charset="0"/>
                <a:ea typeface="Microsoft YaHei" panose="020B0503020204020204" pitchFamily="34" charset="-122"/>
              </a:rPr>
              <a:t>loop Reorder</a:t>
            </a:r>
            <a:r>
              <a:rPr lang="zh-CN" altLang="en-US" dirty="0">
                <a:latin typeface="Gill Sans MT" panose="020B0502020104020203" pitchFamily="34" charset="0"/>
                <a:ea typeface="Microsoft YaHei" panose="020B0503020204020204" pitchFamily="34" charset="-122"/>
              </a:rPr>
              <a:t>）</a:t>
            </a:r>
          </a:p>
          <a:p>
            <a:r>
              <a:rPr lang="zh-CN" altLang="en-US" dirty="0">
                <a:latin typeface="Gill Sans MT" panose="020B0502020104020203" pitchFamily="34" charset="0"/>
                <a:ea typeface="Microsoft YaHei" panose="020B0503020204020204" pitchFamily="34" charset="-122"/>
              </a:rPr>
              <a:t>循环融合（</a:t>
            </a:r>
            <a:r>
              <a:rPr lang="en-US" altLang="zh-CN" dirty="0">
                <a:latin typeface="Gill Sans MT" panose="020B0502020104020203" pitchFamily="34" charset="0"/>
                <a:ea typeface="Microsoft YaHei" panose="020B0503020204020204" pitchFamily="34" charset="-122"/>
              </a:rPr>
              <a:t>loop Fusion</a:t>
            </a:r>
            <a:r>
              <a:rPr lang="zh-CN" altLang="en-US" dirty="0">
                <a:latin typeface="Gill Sans MT" panose="020B0502020104020203" pitchFamily="34" charset="0"/>
                <a:ea typeface="Microsoft YaHei" panose="020B0503020204020204" pitchFamily="34" charset="-122"/>
              </a:rPr>
              <a:t>）</a:t>
            </a:r>
          </a:p>
          <a:p>
            <a:r>
              <a:rPr lang="zh-CN" altLang="en-US" dirty="0">
                <a:latin typeface="Gill Sans MT" panose="020B0502020104020203" pitchFamily="34" charset="0"/>
                <a:ea typeface="Microsoft YaHei" panose="020B0503020204020204" pitchFamily="34" charset="-122"/>
              </a:rPr>
              <a:t>循环拆分（</a:t>
            </a:r>
            <a:r>
              <a:rPr lang="en-US" altLang="zh-CN" dirty="0">
                <a:latin typeface="Gill Sans MT" panose="020B0502020104020203" pitchFamily="34" charset="0"/>
                <a:ea typeface="Microsoft YaHei" panose="020B0503020204020204" pitchFamily="34" charset="-122"/>
              </a:rPr>
              <a:t>loop Split</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向量化</a:t>
            </a:r>
            <a:r>
              <a:rPr lang="en-US" altLang="zh-CN" dirty="0">
                <a:latin typeface="Gill Sans MT" panose="020B0502020104020203" pitchFamily="34" charset="0"/>
                <a:ea typeface="Microsoft YaHei" panose="020B0503020204020204" pitchFamily="34" charset="-122"/>
              </a:rPr>
              <a:t> </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Vector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张量化（</a:t>
            </a:r>
            <a:r>
              <a:rPr lang="en-US" altLang="zh-CN" dirty="0">
                <a:latin typeface="Gill Sans MT" panose="020B0502020104020203" pitchFamily="34" charset="0"/>
                <a:ea typeface="Microsoft YaHei" panose="020B0503020204020204" pitchFamily="34" charset="-122"/>
              </a:rPr>
              <a:t>Tensor</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访存延迟（</a:t>
            </a:r>
            <a:r>
              <a:rPr lang="en-US" altLang="zh-CN" dirty="0">
                <a:latin typeface="Gill Sans MT" panose="020B0502020104020203" pitchFamily="34" charset="0"/>
                <a:ea typeface="Microsoft YaHei" panose="020B0503020204020204" pitchFamily="34" charset="-122"/>
              </a:rPr>
              <a:t> Latency Hiding </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存储分配（</a:t>
            </a:r>
            <a:r>
              <a:rPr lang="en-US" altLang="zh-CN" dirty="0">
                <a:latin typeface="Gill Sans MT" panose="020B0502020104020203" pitchFamily="34" charset="0"/>
                <a:ea typeface="Microsoft YaHei" panose="020B0503020204020204" pitchFamily="34" charset="-122"/>
              </a:rPr>
              <a:t>Memory</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Allocation</a:t>
            </a:r>
            <a:r>
              <a:rPr lang="zh-CN" altLang="en-US" dirty="0">
                <a:latin typeface="Gill Sans MT" panose="020B0502020104020203" pitchFamily="34" charset="0"/>
                <a:ea typeface="Microsoft YaHei" panose="020B0503020204020204" pitchFamily="34" charset="-122"/>
              </a:rPr>
              <a:t>）</a:t>
            </a:r>
            <a:endParaRPr lang="en-US" altLang="zh-CN" dirty="0">
              <a:latin typeface="Gill Sans MT" panose="020B0502020104020203" pitchFamily="34" charset="0"/>
              <a:ea typeface="Microsoft YaHei" panose="020B0503020204020204" pitchFamily="34" charset="-122"/>
            </a:endParaRPr>
          </a:p>
        </p:txBody>
      </p:sp>
      <p:sp>
        <p:nvSpPr>
          <p:cNvPr id="7" name="右大括号 6">
            <a:extLst>
              <a:ext uri="{FF2B5EF4-FFF2-40B4-BE49-F238E27FC236}">
                <a16:creationId xmlns:a16="http://schemas.microsoft.com/office/drawing/2014/main" id="{5FC7ECC9-74D9-6F4A-BAA3-5DA9FDCB3785}"/>
              </a:ext>
            </a:extLst>
          </p:cNvPr>
          <p:cNvSpPr/>
          <p:nvPr/>
        </p:nvSpPr>
        <p:spPr bwMode="auto">
          <a:xfrm>
            <a:off x="5090269" y="1628800"/>
            <a:ext cx="327813" cy="2232248"/>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63571 h 2232248"/>
                      <a:gd name="connsiteX7" fmla="*/ 163907 w 327813"/>
                      <a:gd name="connsiteY7" fmla="*/ 2204931 h 2232248"/>
                      <a:gd name="connsiteX8" fmla="*/ 0 w 327813"/>
                      <a:gd name="connsiteY8" fmla="*/ 2232248 h 2232248"/>
                      <a:gd name="connsiteX9" fmla="*/ 0 w 327813"/>
                      <a:gd name="connsiteY9" fmla="*/ 1718831 h 2232248"/>
                      <a:gd name="connsiteX10" fmla="*/ 0 w 327813"/>
                      <a:gd name="connsiteY10" fmla="*/ 1227736 h 2232248"/>
                      <a:gd name="connsiteX11" fmla="*/ 0 w 327813"/>
                      <a:gd name="connsiteY11" fmla="*/ 691997 h 2232248"/>
                      <a:gd name="connsiteX12" fmla="*/ 0 w 327813"/>
                      <a:gd name="connsiteY12" fmla="*/ 0 h 2232248"/>
                      <a:gd name="connsiteX0" fmla="*/ 0 w 327813"/>
                      <a:gd name="connsiteY0" fmla="*/ 0 h 2232248"/>
                      <a:gd name="connsiteX1" fmla="*/ 163907 w 327813"/>
                      <a:gd name="connsiteY1" fmla="*/ 27317 h 2232248"/>
                      <a:gd name="connsiteX2" fmla="*/ 163907 w 327813"/>
                      <a:gd name="connsiteY2" fmla="*/ 558062 h 2232248"/>
                      <a:gd name="connsiteX3" fmla="*/ 163907 w 327813"/>
                      <a:gd name="connsiteY3" fmla="*/ 1088807 h 2232248"/>
                      <a:gd name="connsiteX4" fmla="*/ 327814 w 327813"/>
                      <a:gd name="connsiteY4" fmla="*/ 1116124 h 2232248"/>
                      <a:gd name="connsiteX5" fmla="*/ 163907 w 327813"/>
                      <a:gd name="connsiteY5" fmla="*/ 1143441 h 2232248"/>
                      <a:gd name="connsiteX6" fmla="*/ 163907 w 327813"/>
                      <a:gd name="connsiteY6" fmla="*/ 1695416 h 2232248"/>
                      <a:gd name="connsiteX7" fmla="*/ 163907 w 327813"/>
                      <a:gd name="connsiteY7" fmla="*/ 2204931 h 2232248"/>
                      <a:gd name="connsiteX8" fmla="*/ 0 w 327813"/>
                      <a:gd name="connsiteY8" fmla="*/ 2232248 h 223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813" h="2232248" stroke="0" extrusionOk="0">
                        <a:moveTo>
                          <a:pt x="0" y="0"/>
                        </a:moveTo>
                        <a:cubicBezTo>
                          <a:pt x="91131" y="-20"/>
                          <a:pt x="163131" y="11889"/>
                          <a:pt x="163907" y="27317"/>
                        </a:cubicBezTo>
                        <a:cubicBezTo>
                          <a:pt x="185331" y="138039"/>
                          <a:pt x="157110" y="341398"/>
                          <a:pt x="163907" y="558062"/>
                        </a:cubicBezTo>
                        <a:cubicBezTo>
                          <a:pt x="170704" y="774726"/>
                          <a:pt x="160298" y="969841"/>
                          <a:pt x="163907" y="1088807"/>
                        </a:cubicBezTo>
                        <a:cubicBezTo>
                          <a:pt x="161008" y="1099175"/>
                          <a:pt x="235204" y="1102563"/>
                          <a:pt x="327814" y="1116124"/>
                        </a:cubicBezTo>
                        <a:cubicBezTo>
                          <a:pt x="236198" y="1115885"/>
                          <a:pt x="163361" y="1127504"/>
                          <a:pt x="163907" y="1143441"/>
                        </a:cubicBezTo>
                        <a:cubicBezTo>
                          <a:pt x="165093" y="1387803"/>
                          <a:pt x="139206" y="1480933"/>
                          <a:pt x="163907" y="1663571"/>
                        </a:cubicBezTo>
                        <a:cubicBezTo>
                          <a:pt x="188609" y="1846209"/>
                          <a:pt x="168151" y="1954585"/>
                          <a:pt x="163907" y="2204931"/>
                        </a:cubicBezTo>
                        <a:cubicBezTo>
                          <a:pt x="153752" y="2228069"/>
                          <a:pt x="86459" y="2248240"/>
                          <a:pt x="0" y="2232248"/>
                        </a:cubicBezTo>
                        <a:cubicBezTo>
                          <a:pt x="25006" y="2067689"/>
                          <a:pt x="2386" y="1954098"/>
                          <a:pt x="0" y="1718831"/>
                        </a:cubicBezTo>
                        <a:cubicBezTo>
                          <a:pt x="-2386" y="1483564"/>
                          <a:pt x="20634" y="1373802"/>
                          <a:pt x="0" y="1227736"/>
                        </a:cubicBezTo>
                        <a:cubicBezTo>
                          <a:pt x="-20634" y="1081671"/>
                          <a:pt x="26090" y="849267"/>
                          <a:pt x="0" y="691997"/>
                        </a:cubicBezTo>
                        <a:cubicBezTo>
                          <a:pt x="-26090" y="534727"/>
                          <a:pt x="13052" y="248907"/>
                          <a:pt x="0" y="0"/>
                        </a:cubicBezTo>
                        <a:close/>
                      </a:path>
                      <a:path w="327813" h="2232248" fill="none" extrusionOk="0">
                        <a:moveTo>
                          <a:pt x="0" y="0"/>
                        </a:moveTo>
                        <a:cubicBezTo>
                          <a:pt x="91199" y="446"/>
                          <a:pt x="166301" y="11775"/>
                          <a:pt x="163907" y="27317"/>
                        </a:cubicBezTo>
                        <a:cubicBezTo>
                          <a:pt x="156946" y="166215"/>
                          <a:pt x="158193" y="315095"/>
                          <a:pt x="163907" y="558062"/>
                        </a:cubicBezTo>
                        <a:cubicBezTo>
                          <a:pt x="169621" y="801029"/>
                          <a:pt x="138481" y="950576"/>
                          <a:pt x="163907" y="1088807"/>
                        </a:cubicBezTo>
                        <a:cubicBezTo>
                          <a:pt x="174849" y="1112579"/>
                          <a:pt x="231645" y="1119201"/>
                          <a:pt x="327814" y="1116124"/>
                        </a:cubicBezTo>
                        <a:cubicBezTo>
                          <a:pt x="237117" y="1113099"/>
                          <a:pt x="161506" y="1130187"/>
                          <a:pt x="163907" y="1143441"/>
                        </a:cubicBezTo>
                        <a:cubicBezTo>
                          <a:pt x="141067" y="1405109"/>
                          <a:pt x="181280" y="1578666"/>
                          <a:pt x="163907" y="1695416"/>
                        </a:cubicBezTo>
                        <a:cubicBezTo>
                          <a:pt x="146534" y="1812167"/>
                          <a:pt x="156939" y="2035437"/>
                          <a:pt x="163907" y="2204931"/>
                        </a:cubicBezTo>
                        <a:cubicBezTo>
                          <a:pt x="160830" y="2212595"/>
                          <a:pt x="99275" y="2235256"/>
                          <a:pt x="0" y="2232248"/>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8" name="矩形 7">
            <a:extLst>
              <a:ext uri="{FF2B5EF4-FFF2-40B4-BE49-F238E27FC236}">
                <a16:creationId xmlns:a16="http://schemas.microsoft.com/office/drawing/2014/main" id="{494442C1-86D5-3040-B894-D634ECCAC127}"/>
              </a:ext>
            </a:extLst>
          </p:cNvPr>
          <p:cNvSpPr/>
          <p:nvPr/>
        </p:nvSpPr>
        <p:spPr>
          <a:xfrm>
            <a:off x="5961323" y="2514091"/>
            <a:ext cx="4395755"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循环优化（</a:t>
            </a:r>
            <a:r>
              <a:rPr lang="en-US" altLang="zh-CN" sz="2400" dirty="0">
                <a:solidFill>
                  <a:srgbClr val="374154"/>
                </a:solidFill>
                <a:latin typeface="Gill Sans MT" panose="020B0502020104020203" pitchFamily="34" charset="0"/>
                <a:ea typeface="Microsoft YaHei" panose="020B0503020204020204" pitchFamily="34" charset="-122"/>
              </a:rPr>
              <a:t>Loop</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9" name="右大括号 8">
            <a:extLst>
              <a:ext uri="{FF2B5EF4-FFF2-40B4-BE49-F238E27FC236}">
                <a16:creationId xmlns:a16="http://schemas.microsoft.com/office/drawing/2014/main" id="{31E10A60-00FD-814A-A536-883AE5C63D90}"/>
              </a:ext>
            </a:extLst>
          </p:cNvPr>
          <p:cNvSpPr/>
          <p:nvPr/>
        </p:nvSpPr>
        <p:spPr bwMode="auto">
          <a:xfrm>
            <a:off x="5090268" y="4015832"/>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1EECF1C5-7B4B-2746-9F76-F8D938A37350}"/>
              </a:ext>
            </a:extLst>
          </p:cNvPr>
          <p:cNvSpPr/>
          <p:nvPr/>
        </p:nvSpPr>
        <p:spPr>
          <a:xfrm>
            <a:off x="5967047" y="4139655"/>
            <a:ext cx="5301451"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指令优化（</a:t>
            </a:r>
            <a:r>
              <a:rPr lang="en-US" altLang="zh-CN" sz="2400" dirty="0">
                <a:solidFill>
                  <a:srgbClr val="374154"/>
                </a:solidFill>
                <a:latin typeface="Gill Sans MT" panose="020B0502020104020203" pitchFamily="34" charset="0"/>
                <a:ea typeface="Microsoft YaHei" panose="020B0503020204020204" pitchFamily="34" charset="-122"/>
              </a:rPr>
              <a:t>Instructions</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
        <p:nvSpPr>
          <p:cNvPr id="11" name="右大括号 10">
            <a:extLst>
              <a:ext uri="{FF2B5EF4-FFF2-40B4-BE49-F238E27FC236}">
                <a16:creationId xmlns:a16="http://schemas.microsoft.com/office/drawing/2014/main" id="{927A0BA3-CC53-014E-8CAD-0554BFC7D5FE}"/>
              </a:ext>
            </a:extLst>
          </p:cNvPr>
          <p:cNvSpPr/>
          <p:nvPr/>
        </p:nvSpPr>
        <p:spPr bwMode="auto">
          <a:xfrm>
            <a:off x="5088050" y="4852850"/>
            <a:ext cx="327813" cy="709312"/>
          </a:xfrm>
          <a:prstGeom prst="rightBrace">
            <a:avLst/>
          </a:prstGeom>
          <a:noFill/>
          <a:ln w="3810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 name="connsiteX7" fmla="*/ 0 w 327813"/>
                      <a:gd name="connsiteY7" fmla="*/ 340470 h 709312"/>
                      <a:gd name="connsiteX8" fmla="*/ 0 w 327813"/>
                      <a:gd name="connsiteY8" fmla="*/ 0 h 709312"/>
                      <a:gd name="connsiteX0" fmla="*/ 0 w 327813"/>
                      <a:gd name="connsiteY0" fmla="*/ 0 h 709312"/>
                      <a:gd name="connsiteX1" fmla="*/ 163907 w 327813"/>
                      <a:gd name="connsiteY1" fmla="*/ 27317 h 709312"/>
                      <a:gd name="connsiteX2" fmla="*/ 163907 w 327813"/>
                      <a:gd name="connsiteY2" fmla="*/ 327339 h 709312"/>
                      <a:gd name="connsiteX3" fmla="*/ 327814 w 327813"/>
                      <a:gd name="connsiteY3" fmla="*/ 354656 h 709312"/>
                      <a:gd name="connsiteX4" fmla="*/ 163907 w 327813"/>
                      <a:gd name="connsiteY4" fmla="*/ 381973 h 709312"/>
                      <a:gd name="connsiteX5" fmla="*/ 163907 w 327813"/>
                      <a:gd name="connsiteY5" fmla="*/ 681995 h 709312"/>
                      <a:gd name="connsiteX6" fmla="*/ 0 w 327813"/>
                      <a:gd name="connsiteY6" fmla="*/ 709312 h 70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813" h="709312" stroke="0" extrusionOk="0">
                        <a:moveTo>
                          <a:pt x="0" y="0"/>
                        </a:moveTo>
                        <a:cubicBezTo>
                          <a:pt x="91131" y="-20"/>
                          <a:pt x="163131" y="11889"/>
                          <a:pt x="163907" y="27317"/>
                        </a:cubicBezTo>
                        <a:cubicBezTo>
                          <a:pt x="176133" y="134174"/>
                          <a:pt x="167290" y="190053"/>
                          <a:pt x="163907" y="327339"/>
                        </a:cubicBezTo>
                        <a:cubicBezTo>
                          <a:pt x="162304" y="357864"/>
                          <a:pt x="243305" y="350398"/>
                          <a:pt x="327814" y="354656"/>
                        </a:cubicBezTo>
                        <a:cubicBezTo>
                          <a:pt x="238647" y="355269"/>
                          <a:pt x="162139" y="368282"/>
                          <a:pt x="163907" y="381973"/>
                        </a:cubicBezTo>
                        <a:cubicBezTo>
                          <a:pt x="156538" y="529491"/>
                          <a:pt x="156938" y="587623"/>
                          <a:pt x="163907" y="681995"/>
                        </a:cubicBezTo>
                        <a:cubicBezTo>
                          <a:pt x="164009" y="694797"/>
                          <a:pt x="92000" y="712599"/>
                          <a:pt x="0" y="709312"/>
                        </a:cubicBezTo>
                        <a:cubicBezTo>
                          <a:pt x="-13978" y="615372"/>
                          <a:pt x="1208" y="485214"/>
                          <a:pt x="0" y="340470"/>
                        </a:cubicBezTo>
                        <a:cubicBezTo>
                          <a:pt x="-1208" y="195726"/>
                          <a:pt x="3106" y="70592"/>
                          <a:pt x="0" y="0"/>
                        </a:cubicBezTo>
                        <a:close/>
                      </a:path>
                      <a:path w="327813" h="709312" fill="none" extrusionOk="0">
                        <a:moveTo>
                          <a:pt x="0" y="0"/>
                        </a:moveTo>
                        <a:cubicBezTo>
                          <a:pt x="86876" y="82"/>
                          <a:pt x="164227" y="8873"/>
                          <a:pt x="163907" y="27317"/>
                        </a:cubicBezTo>
                        <a:cubicBezTo>
                          <a:pt x="157877" y="130407"/>
                          <a:pt x="177877" y="203843"/>
                          <a:pt x="163907" y="327339"/>
                        </a:cubicBezTo>
                        <a:cubicBezTo>
                          <a:pt x="148908" y="353270"/>
                          <a:pt x="239003" y="352552"/>
                          <a:pt x="327814" y="354656"/>
                        </a:cubicBezTo>
                        <a:cubicBezTo>
                          <a:pt x="235560" y="354192"/>
                          <a:pt x="162571" y="369147"/>
                          <a:pt x="163907" y="381973"/>
                        </a:cubicBezTo>
                        <a:cubicBezTo>
                          <a:pt x="156907" y="489819"/>
                          <a:pt x="175991" y="614478"/>
                          <a:pt x="163907" y="681995"/>
                        </a:cubicBezTo>
                        <a:cubicBezTo>
                          <a:pt x="165380" y="708567"/>
                          <a:pt x="101465" y="717997"/>
                          <a:pt x="0" y="709312"/>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矩形 11">
            <a:extLst>
              <a:ext uri="{FF2B5EF4-FFF2-40B4-BE49-F238E27FC236}">
                <a16:creationId xmlns:a16="http://schemas.microsoft.com/office/drawing/2014/main" id="{2CD3FFEB-C49A-A14A-BE67-D812655CE9BF}"/>
              </a:ext>
            </a:extLst>
          </p:cNvPr>
          <p:cNvSpPr/>
          <p:nvPr/>
        </p:nvSpPr>
        <p:spPr>
          <a:xfrm>
            <a:off x="5967046" y="4976673"/>
            <a:ext cx="4812087" cy="461665"/>
          </a:xfrm>
          <a:prstGeom prst="rect">
            <a:avLst/>
          </a:prstGeom>
        </p:spPr>
        <p:txBody>
          <a:bodyPr wrap="none">
            <a:spAutoFit/>
          </a:bodyPr>
          <a:lstStyle/>
          <a:p>
            <a:r>
              <a:rPr lang="zh-CN" altLang="en-US" sz="2400" dirty="0">
                <a:solidFill>
                  <a:srgbClr val="374154"/>
                </a:solidFill>
                <a:latin typeface="Gill Sans MT" panose="020B0502020104020203" pitchFamily="34" charset="0"/>
                <a:ea typeface="Microsoft YaHei" panose="020B0503020204020204" pitchFamily="34" charset="-122"/>
              </a:rPr>
              <a:t>存储优化（</a:t>
            </a:r>
            <a:r>
              <a:rPr lang="en-US" altLang="zh-CN" sz="2400" dirty="0">
                <a:solidFill>
                  <a:srgbClr val="374154"/>
                </a:solidFill>
                <a:latin typeface="Gill Sans MT" panose="020B0502020104020203" pitchFamily="34" charset="0"/>
                <a:ea typeface="Microsoft YaHei" panose="020B0503020204020204" pitchFamily="34" charset="-122"/>
              </a:rPr>
              <a:t>Memory</a:t>
            </a:r>
            <a:r>
              <a:rPr lang="zh-CN" altLang="en-US" sz="2400" dirty="0">
                <a:solidFill>
                  <a:srgbClr val="374154"/>
                </a:solidFill>
                <a:latin typeface="Gill Sans MT" panose="020B0502020104020203" pitchFamily="34" charset="0"/>
                <a:ea typeface="Microsoft YaHei" panose="020B0503020204020204" pitchFamily="34" charset="-122"/>
              </a:rPr>
              <a:t> </a:t>
            </a:r>
            <a:r>
              <a:rPr lang="en-US" altLang="zh-CN" sz="2400" dirty="0">
                <a:solidFill>
                  <a:srgbClr val="374154"/>
                </a:solidFill>
                <a:latin typeface="Gill Sans MT" panose="020B0502020104020203" pitchFamily="34" charset="0"/>
                <a:ea typeface="Microsoft YaHei" panose="020B0503020204020204" pitchFamily="34" charset="-122"/>
              </a:rPr>
              <a:t>Optimization</a:t>
            </a:r>
            <a:r>
              <a:rPr lang="zh-CN" altLang="en-US" sz="2400" dirty="0">
                <a:solidFill>
                  <a:srgbClr val="374154"/>
                </a:solidFill>
                <a:latin typeface="Gill Sans MT" panose="020B0502020104020203" pitchFamily="34" charset="0"/>
                <a:ea typeface="Microsoft YaHei" panose="020B0503020204020204" pitchFamily="34" charset="-122"/>
              </a:rPr>
              <a:t>）</a:t>
            </a:r>
          </a:p>
        </p:txBody>
      </p:sp>
    </p:spTree>
    <p:extLst>
      <p:ext uri="{BB962C8B-B14F-4D97-AF65-F5344CB8AC3E}">
        <p14:creationId xmlns:p14="http://schemas.microsoft.com/office/powerpoint/2010/main" val="429355526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0956D0-84BE-3043-85C7-BDCCA2CB7AFD}"/>
              </a:ext>
            </a:extLst>
          </p:cNvPr>
          <p:cNvSpPr>
            <a:spLocks noGrp="1"/>
          </p:cNvSpPr>
          <p:nvPr>
            <p:ph type="title"/>
          </p:nvPr>
        </p:nvSpPr>
        <p:spPr/>
        <p:txBody>
          <a:bodyPr/>
          <a:lstStyle/>
          <a:p>
            <a:r>
              <a:rPr lang="en-US" altLang="zh-CN" dirty="0"/>
              <a:t>Where</a:t>
            </a:r>
            <a:r>
              <a:rPr lang="zh-CN" altLang="en-US" dirty="0"/>
              <a:t> </a:t>
            </a:r>
            <a:r>
              <a:rPr lang="en-US" altLang="zh-CN" dirty="0"/>
              <a:t>are</a:t>
            </a:r>
            <a:r>
              <a:rPr lang="zh-CN" altLang="en-US" dirty="0"/>
              <a:t> </a:t>
            </a:r>
            <a:r>
              <a:rPr lang="en-US" altLang="zh-CN" dirty="0"/>
              <a:t>we</a:t>
            </a:r>
            <a:r>
              <a:rPr lang="zh-CN" altLang="en-US" dirty="0"/>
              <a:t>？</a:t>
            </a:r>
          </a:p>
        </p:txBody>
      </p:sp>
      <p:pic>
        <p:nvPicPr>
          <p:cNvPr id="3" name="图片 2">
            <a:extLst>
              <a:ext uri="{FF2B5EF4-FFF2-40B4-BE49-F238E27FC236}">
                <a16:creationId xmlns:a16="http://schemas.microsoft.com/office/drawing/2014/main" id="{6F1AAE4B-FD30-1C4E-8728-075D623A1F4E}"/>
              </a:ext>
            </a:extLst>
          </p:cNvPr>
          <p:cNvPicPr>
            <a:picLocks noChangeAspect="1"/>
          </p:cNvPicPr>
          <p:nvPr/>
        </p:nvPicPr>
        <p:blipFill>
          <a:blip r:embed="rId2"/>
          <a:stretch>
            <a:fillRect/>
          </a:stretch>
        </p:blipFill>
        <p:spPr>
          <a:xfrm>
            <a:off x="769789" y="974165"/>
            <a:ext cx="9093739" cy="5676408"/>
          </a:xfrm>
          <a:prstGeom prst="rect">
            <a:avLst/>
          </a:prstGeom>
        </p:spPr>
      </p:pic>
    </p:spTree>
    <p:extLst>
      <p:ext uri="{BB962C8B-B14F-4D97-AF65-F5344CB8AC3E}">
        <p14:creationId xmlns:p14="http://schemas.microsoft.com/office/powerpoint/2010/main" val="281051169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1">
            <a:extLst>
              <a:ext uri="{FF2B5EF4-FFF2-40B4-BE49-F238E27FC236}">
                <a16:creationId xmlns:a16="http://schemas.microsoft.com/office/drawing/2014/main" id="{51DC90CD-DCEB-0145-8687-0A863881D7CA}"/>
              </a:ext>
            </a:extLst>
          </p:cNvPr>
          <p:cNvSpPr>
            <a:spLocks noGrp="1"/>
          </p:cNvSpPr>
          <p:nvPr>
            <p:ph sz="half" idx="1"/>
          </p:nvPr>
        </p:nvSpPr>
        <p:spPr>
          <a:xfrm>
            <a:off x="623635" y="980728"/>
            <a:ext cx="10731328" cy="5029792"/>
          </a:xfrm>
        </p:spPr>
        <p:txBody>
          <a:bodyPr anchor="ctr"/>
          <a:lstStyle/>
          <a:p>
            <a:pPr marL="0" indent="0" algn="ctr">
              <a:lnSpc>
                <a:spcPct val="100000"/>
              </a:lnSpc>
              <a:buNone/>
            </a:pPr>
            <a:r>
              <a:rPr kumimoji="1" lang="zh-CN" altLang="en-US" sz="9600" dirty="0">
                <a:solidFill>
                  <a:srgbClr val="C00000"/>
                </a:solidFill>
              </a:rPr>
              <a:t>指令优化</a:t>
            </a:r>
            <a:endParaRPr kumimoji="1" lang="en-US" altLang="zh-CN" sz="9600" dirty="0">
              <a:solidFill>
                <a:srgbClr val="C00000"/>
              </a:solidFill>
            </a:endParaRPr>
          </a:p>
          <a:p>
            <a:pPr marL="0" indent="0" algn="ctr">
              <a:lnSpc>
                <a:spcPct val="100000"/>
              </a:lnSpc>
              <a:buNone/>
            </a:pPr>
            <a:r>
              <a:rPr lang="en-US" altLang="zh-CN" sz="7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Instructions</a:t>
            </a:r>
            <a:r>
              <a:rPr lang="zh-CN" altLang="en-US" sz="7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7200" dirty="0">
                <a:solidFill>
                  <a:srgbClr val="C00000"/>
                </a:solidFill>
                <a:latin typeface="Futura Medium" panose="020B0602020204020303" pitchFamily="34" charset="-79"/>
                <a:ea typeface="Microsoft YaHei" panose="020B0503020204020204" pitchFamily="34" charset="-122"/>
                <a:cs typeface="Futura Medium" panose="020B0602020204020303" pitchFamily="34" charset="-79"/>
              </a:rPr>
              <a:t>Optimization</a:t>
            </a:r>
            <a:endParaRPr kumimoji="1" lang="zh-CN" altLang="en-US" sz="7200"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91379429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55868-BE9A-7D41-9F0D-39BF6A427FAF}"/>
              </a:ext>
            </a:extLst>
          </p:cNvPr>
          <p:cNvSpPr>
            <a:spLocks noGrp="1"/>
          </p:cNvSpPr>
          <p:nvPr>
            <p:ph type="title"/>
          </p:nvPr>
        </p:nvSpPr>
        <p:spPr/>
        <p:txBody>
          <a:bodyPr/>
          <a:lstStyle/>
          <a:p>
            <a:r>
              <a:rPr lang="zh-CN" altLang="en-US" dirty="0">
                <a:ea typeface="Microsoft YaHei" panose="020B0503020204020204" pitchFamily="34" charset="-122"/>
              </a:rPr>
              <a:t>向量化</a:t>
            </a:r>
            <a:r>
              <a:rPr lang="en-US" altLang="zh-CN" dirty="0">
                <a:ea typeface="Microsoft YaHei" panose="020B0503020204020204" pitchFamily="34" charset="-122"/>
              </a:rPr>
              <a:t> V</a:t>
            </a:r>
            <a:r>
              <a:rPr lang="en-US" altLang="zh-CN" dirty="0"/>
              <a:t>ectorization</a:t>
            </a:r>
            <a:endParaRPr kumimoji="1" lang="zh-CN" altLang="en-US" dirty="0"/>
          </a:p>
        </p:txBody>
      </p:sp>
      <p:sp>
        <p:nvSpPr>
          <p:cNvPr id="3" name="内容占位符 2">
            <a:extLst>
              <a:ext uri="{FF2B5EF4-FFF2-40B4-BE49-F238E27FC236}">
                <a16:creationId xmlns:a16="http://schemas.microsoft.com/office/drawing/2014/main" id="{6B4C5AA7-8F9D-3F44-B27D-8C9C6407CB85}"/>
              </a:ext>
            </a:extLst>
          </p:cNvPr>
          <p:cNvSpPr>
            <a:spLocks noGrp="1"/>
          </p:cNvSpPr>
          <p:nvPr>
            <p:ph sz="half" idx="1"/>
          </p:nvPr>
        </p:nvSpPr>
        <p:spPr>
          <a:xfrm>
            <a:off x="623635" y="1268760"/>
            <a:ext cx="10963473" cy="4608512"/>
          </a:xfrm>
        </p:spPr>
        <p:txBody>
          <a:bodyPr/>
          <a:lstStyle/>
          <a:p>
            <a:r>
              <a:rPr lang="en-US" altLang="zh-CN" dirty="0">
                <a:latin typeface="Gill Sans MT" panose="020B0502020104020203" pitchFamily="34" charset="0"/>
              </a:rPr>
              <a:t>Vector reduction. The SIMD register holds the current value of vec_sum. In the reduction step, vec_sum is converted to a single sum value.</a:t>
            </a:r>
          </a:p>
        </p:txBody>
      </p:sp>
      <p:pic>
        <p:nvPicPr>
          <p:cNvPr id="4" name="图片 3">
            <a:extLst>
              <a:ext uri="{FF2B5EF4-FFF2-40B4-BE49-F238E27FC236}">
                <a16:creationId xmlns:a16="http://schemas.microsoft.com/office/drawing/2014/main" id="{DB8A05BA-A5D4-5544-804B-CFF0D6D43F47}"/>
              </a:ext>
            </a:extLst>
          </p:cNvPr>
          <p:cNvPicPr>
            <a:picLocks noChangeAspect="1"/>
          </p:cNvPicPr>
          <p:nvPr/>
        </p:nvPicPr>
        <p:blipFill rotWithShape="1">
          <a:blip r:embed="rId2"/>
          <a:srcRect t="3645" b="5233"/>
          <a:stretch/>
        </p:blipFill>
        <p:spPr>
          <a:xfrm>
            <a:off x="1891660" y="2348880"/>
            <a:ext cx="8413442" cy="3842224"/>
          </a:xfrm>
          <a:prstGeom prst="rect">
            <a:avLst/>
          </a:prstGeom>
        </p:spPr>
      </p:pic>
    </p:spTree>
    <p:extLst>
      <p:ext uri="{BB962C8B-B14F-4D97-AF65-F5344CB8AC3E}">
        <p14:creationId xmlns:p14="http://schemas.microsoft.com/office/powerpoint/2010/main" val="573505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93E6864-7E3D-074B-85F7-FEA547BFF206}"/>
              </a:ext>
            </a:extLst>
          </p:cNvPr>
          <p:cNvSpPr>
            <a:spLocks noGrp="1"/>
          </p:cNvSpPr>
          <p:nvPr>
            <p:ph type="title"/>
          </p:nvPr>
        </p:nvSpPr>
        <p:spPr/>
        <p:txBody>
          <a:bodyPr/>
          <a:lstStyle/>
          <a:p>
            <a:r>
              <a:rPr lang="zh-CN" altLang="en-US" dirty="0">
                <a:ea typeface="Microsoft YaHei" panose="020B0503020204020204" pitchFamily="34" charset="-122"/>
              </a:rPr>
              <a:t>向量化</a:t>
            </a:r>
            <a:r>
              <a:rPr lang="en-US" altLang="zh-CN" dirty="0">
                <a:ea typeface="Microsoft YaHei" panose="020B0503020204020204" pitchFamily="34" charset="-122"/>
              </a:rPr>
              <a:t> V</a:t>
            </a:r>
            <a:r>
              <a:rPr lang="en-US" altLang="zh-CN" dirty="0"/>
              <a:t>ectorization</a:t>
            </a:r>
            <a:endParaRPr lang="en-US" altLang="zh-CN" dirty="0">
              <a:ea typeface="Microsoft YaHei" panose="020B0503020204020204" pitchFamily="34" charset="-122"/>
            </a:endParaRPr>
          </a:p>
        </p:txBody>
      </p:sp>
      <p:pic>
        <p:nvPicPr>
          <p:cNvPr id="6" name="图片 5">
            <a:extLst>
              <a:ext uri="{FF2B5EF4-FFF2-40B4-BE49-F238E27FC236}">
                <a16:creationId xmlns:a16="http://schemas.microsoft.com/office/drawing/2014/main" id="{96E393A5-FFDA-6E4D-B8CE-AF23895FC404}"/>
              </a:ext>
            </a:extLst>
          </p:cNvPr>
          <p:cNvPicPr>
            <a:picLocks noChangeAspect="1"/>
          </p:cNvPicPr>
          <p:nvPr/>
        </p:nvPicPr>
        <p:blipFill>
          <a:blip r:embed="rId2"/>
          <a:stretch>
            <a:fillRect/>
          </a:stretch>
        </p:blipFill>
        <p:spPr>
          <a:xfrm>
            <a:off x="884746" y="1372216"/>
            <a:ext cx="10427270" cy="4793088"/>
          </a:xfrm>
          <a:prstGeom prst="rect">
            <a:avLst/>
          </a:prstGeom>
        </p:spPr>
      </p:pic>
    </p:spTree>
    <p:extLst>
      <p:ext uri="{BB962C8B-B14F-4D97-AF65-F5344CB8AC3E}">
        <p14:creationId xmlns:p14="http://schemas.microsoft.com/office/powerpoint/2010/main" val="315996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1DED3-DDD1-3846-8D84-C6FB7CC0911C}"/>
              </a:ext>
            </a:extLst>
          </p:cNvPr>
          <p:cNvSpPr>
            <a:spLocks noGrp="1"/>
          </p:cNvSpPr>
          <p:nvPr>
            <p:ph type="title"/>
          </p:nvPr>
        </p:nvSpPr>
        <p:spPr/>
        <p:txBody>
          <a:bodyPr/>
          <a:lstStyle/>
          <a:p>
            <a:r>
              <a:rPr lang="zh-CN" altLang="en-US" dirty="0">
                <a:ea typeface="Microsoft YaHei" panose="020B0503020204020204" pitchFamily="34" charset="-122"/>
              </a:rPr>
              <a:t>张量化</a:t>
            </a:r>
            <a:r>
              <a:rPr lang="en-US" altLang="zh-CN" dirty="0">
                <a:ea typeface="Microsoft YaHei" panose="020B0503020204020204" pitchFamily="34" charset="-122"/>
              </a:rPr>
              <a:t> T</a:t>
            </a:r>
            <a:r>
              <a:rPr lang="en-US" altLang="zh-CN" dirty="0"/>
              <a:t>ensorization</a:t>
            </a:r>
            <a:endParaRPr kumimoji="1" lang="zh-CN" altLang="en-US" dirty="0"/>
          </a:p>
        </p:txBody>
      </p:sp>
      <p:sp>
        <p:nvSpPr>
          <p:cNvPr id="3" name="内容占位符 2">
            <a:extLst>
              <a:ext uri="{FF2B5EF4-FFF2-40B4-BE49-F238E27FC236}">
                <a16:creationId xmlns:a16="http://schemas.microsoft.com/office/drawing/2014/main" id="{D91E5DCF-A4FE-6444-83CD-E3321737AD6F}"/>
              </a:ext>
            </a:extLst>
          </p:cNvPr>
          <p:cNvSpPr>
            <a:spLocks noGrp="1"/>
          </p:cNvSpPr>
          <p:nvPr>
            <p:ph sz="half" idx="1"/>
          </p:nvPr>
        </p:nvSpPr>
        <p:spPr>
          <a:xfrm>
            <a:off x="623635" y="1268760"/>
            <a:ext cx="10963473" cy="4608512"/>
          </a:xfrm>
        </p:spPr>
        <p:txBody>
          <a:bodyPr/>
          <a:lstStyle/>
          <a:p>
            <a:r>
              <a:rPr lang="en-US" altLang="zh-CN" dirty="0">
                <a:latin typeface="Gill Sans MT" panose="020B0502020104020203" pitchFamily="34" charset="0"/>
                <a:ea typeface="Microsoft YaHei" panose="020B0503020204020204" pitchFamily="34" charset="-122"/>
              </a:rPr>
              <a:t>Volta</a:t>
            </a:r>
            <a:r>
              <a:rPr lang="zh-CN" altLang="en-US" dirty="0">
                <a:latin typeface="Gill Sans MT" panose="020B0502020104020203" pitchFamily="34" charset="0"/>
                <a:ea typeface="Microsoft YaHei" panose="020B0503020204020204" pitchFamily="34" charset="-122"/>
              </a:rPr>
              <a:t> 架构中，一个</a:t>
            </a:r>
            <a:r>
              <a:rPr lang="en-US" altLang="zh-CN" dirty="0">
                <a:latin typeface="Gill Sans MT" panose="020B0502020104020203" pitchFamily="34" charset="0"/>
                <a:ea typeface="Microsoft YaHei" panose="020B0503020204020204" pitchFamily="34" charset="-122"/>
              </a:rPr>
              <a:t>SM</a:t>
            </a:r>
            <a:r>
              <a:rPr lang="zh-CN" altLang="en-US" dirty="0">
                <a:latin typeface="Gill Sans MT" panose="020B0502020104020203" pitchFamily="34" charset="0"/>
                <a:ea typeface="Microsoft YaHei" panose="020B0503020204020204" pitchFamily="34" charset="-122"/>
              </a:rPr>
              <a:t>由</a:t>
            </a:r>
            <a:r>
              <a:rPr lang="en-US" altLang="zh-CN" dirty="0">
                <a:latin typeface="Gill Sans MT" panose="020B0502020104020203" pitchFamily="34" charset="0"/>
                <a:ea typeface="Microsoft YaHei" panose="020B0503020204020204" pitchFamily="34" charset="-122"/>
              </a:rPr>
              <a:t>8</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FP64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Cores</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16</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INT32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16</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FP32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a:t>
            </a:r>
            <a:r>
              <a:rPr lang="zh-CN" altLang="en-US" dirty="0">
                <a:latin typeface="Gill Sans MT" panose="020B0502020104020203" pitchFamily="34" charset="0"/>
                <a:ea typeface="Microsoft YaHei" panose="020B0503020204020204" pitchFamily="34" charset="-122"/>
              </a:rPr>
              <a:t>，和</a:t>
            </a:r>
            <a:r>
              <a:rPr lang="en-US" altLang="zh-CN" dirty="0">
                <a:latin typeface="Gill Sans MT" panose="020B0502020104020203" pitchFamily="34" charset="0"/>
                <a:ea typeface="Microsoft YaHei" panose="020B0503020204020204" pitchFamily="34" charset="-122"/>
              </a:rPr>
              <a:t>128</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Tensor Core</a:t>
            </a:r>
            <a:r>
              <a:rPr lang="zh-CN" altLang="en-US" dirty="0">
                <a:latin typeface="Gill Sans MT" panose="020B0502020104020203" pitchFamily="34" charset="0"/>
                <a:ea typeface="Microsoft YaHei" panose="020B0503020204020204" pitchFamily="34" charset="-122"/>
              </a:rPr>
              <a:t>组成，一共有</a:t>
            </a:r>
            <a:r>
              <a:rPr lang="en-US" altLang="zh-CN" dirty="0">
                <a:latin typeface="Gill Sans MT" panose="020B0502020104020203" pitchFamily="34" charset="0"/>
                <a:ea typeface="Microsoft YaHei" panose="020B0503020204020204" pitchFamily="34" charset="-122"/>
              </a:rPr>
              <a:t>4</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SM</a:t>
            </a:r>
            <a:r>
              <a:rPr lang="zh-CN" altLang="en-US" dirty="0">
                <a:latin typeface="Gill Sans MT" panose="020B0502020104020203" pitchFamily="34" charset="0"/>
                <a:ea typeface="Microsoft YaHei" panose="020B0503020204020204" pitchFamily="34" charset="-122"/>
              </a:rPr>
              <a:t>。</a:t>
            </a:r>
          </a:p>
        </p:txBody>
      </p:sp>
      <p:pic>
        <p:nvPicPr>
          <p:cNvPr id="5" name="图片 4">
            <a:extLst>
              <a:ext uri="{FF2B5EF4-FFF2-40B4-BE49-F238E27FC236}">
                <a16:creationId xmlns:a16="http://schemas.microsoft.com/office/drawing/2014/main" id="{D8AE4392-3020-0446-A96B-629F3BC56B49}"/>
              </a:ext>
            </a:extLst>
          </p:cNvPr>
          <p:cNvPicPr>
            <a:picLocks noChangeAspect="1"/>
          </p:cNvPicPr>
          <p:nvPr/>
        </p:nvPicPr>
        <p:blipFill>
          <a:blip r:embed="rId2"/>
          <a:stretch>
            <a:fillRect/>
          </a:stretch>
        </p:blipFill>
        <p:spPr>
          <a:xfrm>
            <a:off x="769789" y="2420888"/>
            <a:ext cx="3240360" cy="3844332"/>
          </a:xfrm>
          <a:prstGeom prst="rect">
            <a:avLst/>
          </a:prstGeom>
        </p:spPr>
      </p:pic>
      <p:pic>
        <p:nvPicPr>
          <p:cNvPr id="6" name="图片 5">
            <a:extLst>
              <a:ext uri="{FF2B5EF4-FFF2-40B4-BE49-F238E27FC236}">
                <a16:creationId xmlns:a16="http://schemas.microsoft.com/office/drawing/2014/main" id="{381AD18B-75B4-1343-AC6B-C69DB5311357}"/>
              </a:ext>
            </a:extLst>
          </p:cNvPr>
          <p:cNvPicPr>
            <a:picLocks noChangeAspect="1"/>
          </p:cNvPicPr>
          <p:nvPr/>
        </p:nvPicPr>
        <p:blipFill rotWithShape="1">
          <a:blip r:embed="rId2"/>
          <a:srcRect t="48960" r="2471" b="2469"/>
          <a:stretch/>
        </p:blipFill>
        <p:spPr>
          <a:xfrm>
            <a:off x="5106388" y="2475829"/>
            <a:ext cx="6320586" cy="3734449"/>
          </a:xfrm>
          <a:prstGeom prst="rect">
            <a:avLst/>
          </a:prstGeom>
        </p:spPr>
      </p:pic>
      <p:sp>
        <p:nvSpPr>
          <p:cNvPr id="7" name="右箭头 6">
            <a:extLst>
              <a:ext uri="{FF2B5EF4-FFF2-40B4-BE49-F238E27FC236}">
                <a16:creationId xmlns:a16="http://schemas.microsoft.com/office/drawing/2014/main" id="{14CC7D06-2F04-B346-8EA5-31B56B849DF9}"/>
              </a:ext>
            </a:extLst>
          </p:cNvPr>
          <p:cNvSpPr/>
          <p:nvPr/>
        </p:nvSpPr>
        <p:spPr bwMode="auto">
          <a:xfrm>
            <a:off x="4131559" y="3838997"/>
            <a:ext cx="864096" cy="1008112"/>
          </a:xfrm>
          <a:prstGeom prst="rightArrow">
            <a:avLst>
              <a:gd name="adj1" fmla="val 45629"/>
              <a:gd name="adj2" fmla="val 78049"/>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503949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CB0714-3A71-CE4C-BF48-7BADCD4FBA88}"/>
              </a:ext>
            </a:extLst>
          </p:cNvPr>
          <p:cNvSpPr>
            <a:spLocks noGrp="1"/>
          </p:cNvSpPr>
          <p:nvPr>
            <p:ph type="title"/>
          </p:nvPr>
        </p:nvSpPr>
        <p:spPr/>
        <p:txBody>
          <a:bodyPr/>
          <a:lstStyle/>
          <a:p>
            <a:r>
              <a:rPr lang="zh-CN" altLang="en-US" dirty="0">
                <a:ea typeface="Microsoft YaHei" panose="020B0503020204020204" pitchFamily="34" charset="-122"/>
              </a:rPr>
              <a:t>张量化</a:t>
            </a:r>
            <a:r>
              <a:rPr lang="en-US" altLang="zh-CN" dirty="0">
                <a:ea typeface="Microsoft YaHei" panose="020B0503020204020204" pitchFamily="34" charset="-122"/>
              </a:rPr>
              <a:t> T</a:t>
            </a:r>
            <a:r>
              <a:rPr lang="en-US" altLang="zh-CN" dirty="0"/>
              <a:t>ensorization</a:t>
            </a:r>
            <a:endParaRPr kumimoji="1" lang="zh-CN" altLang="en-US" dirty="0"/>
          </a:p>
        </p:txBody>
      </p:sp>
      <p:sp>
        <p:nvSpPr>
          <p:cNvPr id="3" name="内容占位符 2">
            <a:extLst>
              <a:ext uri="{FF2B5EF4-FFF2-40B4-BE49-F238E27FC236}">
                <a16:creationId xmlns:a16="http://schemas.microsoft.com/office/drawing/2014/main" id="{A0E0B6F8-586C-9F4D-A208-589E572B142F}"/>
              </a:ext>
            </a:extLst>
          </p:cNvPr>
          <p:cNvSpPr>
            <a:spLocks noGrp="1"/>
          </p:cNvSpPr>
          <p:nvPr>
            <p:ph sz="half" idx="1"/>
          </p:nvPr>
        </p:nvSpPr>
        <p:spPr>
          <a:xfrm>
            <a:off x="623635" y="1340768"/>
            <a:ext cx="10963473" cy="4608512"/>
          </a:xfrm>
        </p:spPr>
        <p:txBody>
          <a:bodyPr/>
          <a:lstStyle/>
          <a:p>
            <a:r>
              <a:rPr lang="en-US" altLang="zh-CN" dirty="0">
                <a:latin typeface="Gill Sans MT" panose="020B0502020104020203" pitchFamily="34" charset="0"/>
                <a:ea typeface="Microsoft YaHei" panose="020B0503020204020204" pitchFamily="34" charset="-122"/>
              </a:rPr>
              <a:t>Volta</a:t>
            </a:r>
            <a:r>
              <a:rPr lang="zh-CN" altLang="en-US" dirty="0">
                <a:latin typeface="Gill Sans MT" panose="020B0502020104020203" pitchFamily="34" charset="0"/>
                <a:ea typeface="Microsoft YaHei" panose="020B0503020204020204" pitchFamily="34" charset="-122"/>
              </a:rPr>
              <a:t> 架构中，一个</a:t>
            </a:r>
            <a:r>
              <a:rPr lang="en-US" altLang="zh-CN" dirty="0">
                <a:latin typeface="Gill Sans MT" panose="020B0502020104020203" pitchFamily="34" charset="0"/>
                <a:ea typeface="Microsoft YaHei" panose="020B0503020204020204" pitchFamily="34" charset="-122"/>
              </a:rPr>
              <a:t>SM</a:t>
            </a:r>
            <a:r>
              <a:rPr lang="zh-CN" altLang="en-US" dirty="0">
                <a:latin typeface="Gill Sans MT" panose="020B0502020104020203" pitchFamily="34" charset="0"/>
                <a:ea typeface="Microsoft YaHei" panose="020B0503020204020204" pitchFamily="34" charset="-122"/>
              </a:rPr>
              <a:t>由</a:t>
            </a:r>
            <a:r>
              <a:rPr lang="en-US" altLang="zh-CN" dirty="0">
                <a:latin typeface="Gill Sans MT" panose="020B0502020104020203" pitchFamily="34" charset="0"/>
                <a:ea typeface="Microsoft YaHei" panose="020B0503020204020204" pitchFamily="34" charset="-122"/>
              </a:rPr>
              <a:t>8</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FP64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Cores</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16</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INT32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a:t>
            </a:r>
            <a:r>
              <a:rPr lang="zh-CN" altLang="en-US" dirty="0">
                <a:latin typeface="Gill Sans MT" panose="020B0502020104020203" pitchFamily="34" charset="0"/>
                <a:ea typeface="Microsoft YaHei" panose="020B0503020204020204" pitchFamily="34" charset="-122"/>
              </a:rPr>
              <a:t>，</a:t>
            </a:r>
            <a:r>
              <a:rPr lang="en-US" altLang="zh-CN" dirty="0">
                <a:latin typeface="Gill Sans MT" panose="020B0502020104020203" pitchFamily="34" charset="0"/>
                <a:ea typeface="Microsoft YaHei" panose="020B0503020204020204" pitchFamily="34" charset="-122"/>
              </a:rPr>
              <a:t>16</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FP32 </a:t>
            </a:r>
            <a:r>
              <a:rPr lang="en-US" altLang="zh-CN" dirty="0" err="1">
                <a:latin typeface="Gill Sans MT" panose="020B0502020104020203" pitchFamily="34" charset="0"/>
                <a:ea typeface="Microsoft YaHei" panose="020B0503020204020204" pitchFamily="34" charset="-122"/>
              </a:rPr>
              <a:t>Cuda</a:t>
            </a:r>
            <a:r>
              <a:rPr lang="en-US" altLang="zh-CN" dirty="0">
                <a:latin typeface="Gill Sans MT" panose="020B0502020104020203" pitchFamily="34" charset="0"/>
                <a:ea typeface="Microsoft YaHei" panose="020B0503020204020204" pitchFamily="34" charset="-122"/>
              </a:rPr>
              <a:t> Core</a:t>
            </a:r>
            <a:r>
              <a:rPr lang="zh-CN" altLang="en-US" dirty="0">
                <a:latin typeface="Gill Sans MT" panose="020B0502020104020203" pitchFamily="34" charset="0"/>
                <a:ea typeface="Microsoft YaHei" panose="020B0503020204020204" pitchFamily="34" charset="-122"/>
              </a:rPr>
              <a:t>，和</a:t>
            </a:r>
            <a:r>
              <a:rPr lang="en-US" altLang="zh-CN" dirty="0">
                <a:latin typeface="Gill Sans MT" panose="020B0502020104020203" pitchFamily="34" charset="0"/>
                <a:ea typeface="Microsoft YaHei" panose="020B0503020204020204" pitchFamily="34" charset="-122"/>
              </a:rPr>
              <a:t>128</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Tensor Core</a:t>
            </a:r>
            <a:r>
              <a:rPr lang="zh-CN" altLang="en-US" dirty="0">
                <a:latin typeface="Gill Sans MT" panose="020B0502020104020203" pitchFamily="34" charset="0"/>
                <a:ea typeface="Microsoft YaHei" panose="020B0503020204020204" pitchFamily="34" charset="-122"/>
              </a:rPr>
              <a:t>组成，一共有</a:t>
            </a:r>
            <a:r>
              <a:rPr lang="en-US" altLang="zh-CN" dirty="0">
                <a:latin typeface="Gill Sans MT" panose="020B0502020104020203" pitchFamily="34" charset="0"/>
                <a:ea typeface="Microsoft YaHei" panose="020B0503020204020204" pitchFamily="34" charset="-122"/>
              </a:rPr>
              <a:t>4</a:t>
            </a:r>
            <a:r>
              <a:rPr lang="zh-CN" altLang="en-US" dirty="0">
                <a:latin typeface="Gill Sans MT" panose="020B0502020104020203" pitchFamily="34" charset="0"/>
                <a:ea typeface="Microsoft YaHei" panose="020B0503020204020204" pitchFamily="34" charset="-122"/>
              </a:rPr>
              <a:t>个</a:t>
            </a:r>
            <a:r>
              <a:rPr lang="en-US" altLang="zh-CN" dirty="0">
                <a:latin typeface="Gill Sans MT" panose="020B0502020104020203" pitchFamily="34" charset="0"/>
                <a:ea typeface="Microsoft YaHei" panose="020B0503020204020204" pitchFamily="34" charset="-122"/>
              </a:rPr>
              <a:t>SM</a:t>
            </a:r>
            <a:r>
              <a:rPr lang="zh-CN" altLang="en-US" dirty="0">
                <a:latin typeface="Gill Sans MT" panose="020B0502020104020203" pitchFamily="34" charset="0"/>
                <a:ea typeface="Microsoft YaHei" panose="020B0503020204020204" pitchFamily="34" charset="-122"/>
              </a:rPr>
              <a:t>。</a:t>
            </a:r>
          </a:p>
        </p:txBody>
      </p:sp>
      <p:pic>
        <p:nvPicPr>
          <p:cNvPr id="4" name="图片 3">
            <a:extLst>
              <a:ext uri="{FF2B5EF4-FFF2-40B4-BE49-F238E27FC236}">
                <a16:creationId xmlns:a16="http://schemas.microsoft.com/office/drawing/2014/main" id="{09338B8A-FC59-7140-BC3A-257D44475999}"/>
              </a:ext>
            </a:extLst>
          </p:cNvPr>
          <p:cNvPicPr>
            <a:picLocks noChangeAspect="1"/>
          </p:cNvPicPr>
          <p:nvPr/>
        </p:nvPicPr>
        <p:blipFill rotWithShape="1">
          <a:blip r:embed="rId2"/>
          <a:srcRect t="10873" b="8127"/>
          <a:stretch/>
        </p:blipFill>
        <p:spPr>
          <a:xfrm>
            <a:off x="1617054" y="2425996"/>
            <a:ext cx="8962653" cy="3811316"/>
          </a:xfrm>
          <a:prstGeom prst="rect">
            <a:avLst/>
          </a:prstGeom>
        </p:spPr>
      </p:pic>
    </p:spTree>
    <p:extLst>
      <p:ext uri="{BB962C8B-B14F-4D97-AF65-F5344CB8AC3E}">
        <p14:creationId xmlns:p14="http://schemas.microsoft.com/office/powerpoint/2010/main" val="324688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34434</TotalTime>
  <Words>1204</Words>
  <Application>Microsoft Macintosh PowerPoint</Application>
  <PresentationFormat>自定义</PresentationFormat>
  <Paragraphs>101</Paragraphs>
  <Slides>28</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28</vt:i4>
      </vt:variant>
    </vt:vector>
  </HeadingPairs>
  <TitlesOfParts>
    <vt:vector size="47" baseType="lpstr">
      <vt:lpstr>黑体</vt:lpstr>
      <vt:lpstr>华文细黑</vt:lpstr>
      <vt:lpstr>Microsoft YaHei</vt:lpstr>
      <vt:lpstr>Microsoft YaHei</vt:lpstr>
      <vt:lpstr>FrutigerNext LT Bold</vt:lpstr>
      <vt:lpstr>FrutigerNext LT Light</vt:lpstr>
      <vt:lpstr>FrutigerNext LT Medium</vt:lpstr>
      <vt:lpstr>Arial</vt:lpstr>
      <vt:lpstr>Calibri</vt:lpstr>
      <vt:lpstr>Futura Medium</vt:lpstr>
      <vt:lpstr>Gill Sans MT</vt:lpstr>
      <vt:lpstr>Stentiga</vt:lpstr>
      <vt:lpstr>Wingdings</vt:lpstr>
      <vt:lpstr>Title1</vt:lpstr>
      <vt:lpstr>Title2</vt:lpstr>
      <vt:lpstr>content01</vt:lpstr>
      <vt:lpstr>Content02</vt:lpstr>
      <vt:lpstr>code01</vt:lpstr>
      <vt:lpstr>Thankyou</vt:lpstr>
      <vt:lpstr>AI编译器-后端优化</vt:lpstr>
      <vt:lpstr>PowerPoint 演示文稿</vt:lpstr>
      <vt:lpstr>算子调度优化方法</vt:lpstr>
      <vt:lpstr>Where are we？</vt:lpstr>
      <vt:lpstr>PowerPoint 演示文稿</vt:lpstr>
      <vt:lpstr>向量化 Vectorization</vt:lpstr>
      <vt:lpstr>向量化 Vectorization</vt:lpstr>
      <vt:lpstr>张量化 Tensorization</vt:lpstr>
      <vt:lpstr>张量化 Tensorization</vt:lpstr>
      <vt:lpstr>张量化 Tensorization</vt:lpstr>
      <vt:lpstr>张量化 Tensorization</vt:lpstr>
      <vt:lpstr>PowerPoint 演示文稿</vt:lpstr>
      <vt:lpstr>访存延迟 Latency Hiding</vt:lpstr>
      <vt:lpstr>访存延迟 Latency Hiding</vt:lpstr>
      <vt:lpstr>访存延迟 Latency Hiding on GPUs</vt:lpstr>
      <vt:lpstr>访存延迟 Latency Hiding on GPUs</vt:lpstr>
      <vt:lpstr>访存延迟 Latency Hiding on GPUs</vt:lpstr>
      <vt:lpstr>Decoupled Access/Execute Architecture Processor</vt:lpstr>
      <vt:lpstr>访存延迟 Latency Hiding on XPU</vt:lpstr>
      <vt:lpstr>访存延迟 Latency Hiding on XPU</vt:lpstr>
      <vt:lpstr>内存分配 Memory Allocation</vt:lpstr>
      <vt:lpstr>内存分配 Memory Allocation</vt:lpstr>
      <vt:lpstr>内存分配 Memory Allocation</vt:lpstr>
      <vt:lpstr>内存分配 Memory Allocation</vt:lpstr>
      <vt:lpstr>内存分配 Memory Allocation on CPU</vt:lpstr>
      <vt:lpstr>内存分配 Memory Allocation on GPU</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5594</cp:revision>
  <dcterms:created xsi:type="dcterms:W3CDTF">2015-01-14T10:38:57Z</dcterms:created>
  <dcterms:modified xsi:type="dcterms:W3CDTF">2022-12-27T16:30:09Z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